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3" r:id="rId5"/>
    <p:sldId id="284" r:id="rId6"/>
    <p:sldId id="283" r:id="rId7"/>
    <p:sldId id="281" r:id="rId8"/>
    <p:sldId id="266" r:id="rId9"/>
    <p:sldId id="267" r:id="rId10"/>
    <p:sldId id="275" r:id="rId11"/>
    <p:sldId id="277" r:id="rId12"/>
    <p:sldId id="269" r:id="rId13"/>
    <p:sldId id="259" r:id="rId14"/>
    <p:sldId id="265" r:id="rId15"/>
    <p:sldId id="280" r:id="rId16"/>
    <p:sldId id="282" r:id="rId17"/>
    <p:sldId id="271" r:id="rId18"/>
    <p:sldId id="272" r:id="rId19"/>
  </p:sldIdLst>
  <p:sldSz cx="18288000" cy="10287000"/>
  <p:notesSz cx="6858000" cy="9144000"/>
  <p:embeddedFontLst>
    <p:embeddedFont>
      <p:font typeface="Archivo Narrow" panose="020B0604020202020204" charset="0"/>
      <p:regular r:id="rId20"/>
    </p:embeddedFont>
    <p:embeddedFont>
      <p:font typeface="Archivo Narrow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557" autoAdjust="0"/>
  </p:normalViewPr>
  <p:slideViewPr>
    <p:cSldViewPr>
      <p:cViewPr varScale="1">
        <p:scale>
          <a:sx n="76" d="100"/>
          <a:sy n="76" d="100"/>
        </p:scale>
        <p:origin x="4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Tina.Garland@ky.gov"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mailto:Stephanie.Stefanic@KY.gov" TargetMode="External"/><Relationship Id="rId5" Type="http://schemas.openxmlformats.org/officeDocument/2006/relationships/hyperlink" Target="mailto:Jesse.Frye@ky.gov" TargetMode="Externa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2353451" y="1451384"/>
            <a:ext cx="13774422" cy="7806916"/>
            <a:chOff x="0" y="0"/>
            <a:chExt cx="3627831" cy="1741008"/>
          </a:xfrm>
        </p:grpSpPr>
        <p:sp>
          <p:nvSpPr>
            <p:cNvPr id="4" name="Freeform 4"/>
            <p:cNvSpPr/>
            <p:nvPr/>
          </p:nvSpPr>
          <p:spPr>
            <a:xfrm>
              <a:off x="0" y="0"/>
              <a:ext cx="3627831" cy="1741008"/>
            </a:xfrm>
            <a:custGeom>
              <a:avLst/>
              <a:gdLst/>
              <a:ahLst/>
              <a:cxnLst/>
              <a:rect l="l" t="t" r="r" b="b"/>
              <a:pathLst>
                <a:path w="3627831" h="1741008">
                  <a:moveTo>
                    <a:pt x="0" y="0"/>
                  </a:moveTo>
                  <a:lnTo>
                    <a:pt x="3627831" y="0"/>
                  </a:lnTo>
                  <a:lnTo>
                    <a:pt x="3627831" y="1741008"/>
                  </a:lnTo>
                  <a:lnTo>
                    <a:pt x="0" y="1741008"/>
                  </a:lnTo>
                  <a:close/>
                </a:path>
              </a:pathLst>
            </a:custGeom>
            <a:solidFill>
              <a:srgbClr val="213D10">
                <a:alpha val="60000"/>
              </a:srgbClr>
            </a:solidFill>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8" name="TextBox 8"/>
          <p:cNvSpPr txBox="1"/>
          <p:nvPr/>
        </p:nvSpPr>
        <p:spPr>
          <a:xfrm>
            <a:off x="2609748" y="2885487"/>
            <a:ext cx="13014456" cy="2370407"/>
          </a:xfrm>
          <a:prstGeom prst="rect">
            <a:avLst/>
          </a:prstGeom>
        </p:spPr>
        <p:txBody>
          <a:bodyPr lIns="0" tIns="0" rIns="0" bIns="0" rtlCol="0" anchor="t">
            <a:spAutoFit/>
          </a:bodyPr>
          <a:lstStyle/>
          <a:p>
            <a:pPr algn="ctr">
              <a:lnSpc>
                <a:spcPts val="9522"/>
              </a:lnSpc>
            </a:pPr>
            <a:r>
              <a:rPr lang="en-US" sz="6801" dirty="0">
                <a:solidFill>
                  <a:srgbClr val="FFFFFF"/>
                </a:solidFill>
                <a:latin typeface="Archivo Narrow Bold"/>
              </a:rPr>
              <a:t>SENIOR FARMERS MARKET NUTRITION PROGRAM</a:t>
            </a:r>
          </a:p>
        </p:txBody>
      </p:sp>
      <p:sp>
        <p:nvSpPr>
          <p:cNvPr id="9" name="TextBox 9"/>
          <p:cNvSpPr txBox="1"/>
          <p:nvPr/>
        </p:nvSpPr>
        <p:spPr>
          <a:xfrm>
            <a:off x="2353451" y="5252882"/>
            <a:ext cx="13774422" cy="988694"/>
          </a:xfrm>
          <a:prstGeom prst="rect">
            <a:avLst/>
          </a:prstGeom>
        </p:spPr>
        <p:txBody>
          <a:bodyPr lIns="0" tIns="0" rIns="0" bIns="0" rtlCol="0" anchor="t">
            <a:spAutoFit/>
          </a:bodyPr>
          <a:lstStyle/>
          <a:p>
            <a:pPr algn="ctr">
              <a:lnSpc>
                <a:spcPts val="7980"/>
              </a:lnSpc>
            </a:pPr>
            <a:r>
              <a:rPr lang="en-US" sz="5700">
                <a:solidFill>
                  <a:srgbClr val="FFBA00"/>
                </a:solidFill>
                <a:latin typeface="Apricots Bold"/>
              </a:rPr>
              <a:t>Kentucky Department of Agriculture</a:t>
            </a:r>
          </a:p>
        </p:txBody>
      </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55015" y="3777099"/>
            <a:ext cx="847138" cy="1516131"/>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62329" y="3720026"/>
            <a:ext cx="847138" cy="1516131"/>
          </a:xfrm>
          <a:prstGeom prst="rect">
            <a:avLst/>
          </a:prstGeom>
        </p:spPr>
      </p:pic>
      <p:pic>
        <p:nvPicPr>
          <p:cNvPr id="16" name="Picture 16"/>
          <p:cNvPicPr>
            <a:picLocks noChangeAspect="1"/>
          </p:cNvPicPr>
          <p:nvPr/>
        </p:nvPicPr>
        <p:blipFill>
          <a:blip r:embed="rId5"/>
          <a:srcRect/>
          <a:stretch>
            <a:fillRect/>
          </a:stretch>
        </p:blipFill>
        <p:spPr>
          <a:xfrm>
            <a:off x="8237516" y="7927335"/>
            <a:ext cx="1812969" cy="2185949"/>
          </a:xfrm>
          <a:prstGeom prst="rect">
            <a:avLst/>
          </a:prstGeom>
        </p:spPr>
      </p:pic>
      <p:sp>
        <p:nvSpPr>
          <p:cNvPr id="17" name="TextBox 17"/>
          <p:cNvSpPr txBox="1"/>
          <p:nvPr/>
        </p:nvSpPr>
        <p:spPr>
          <a:xfrm>
            <a:off x="5489638" y="2380124"/>
            <a:ext cx="7308723" cy="431800"/>
          </a:xfrm>
          <a:prstGeom prst="rect">
            <a:avLst/>
          </a:prstGeom>
        </p:spPr>
        <p:txBody>
          <a:bodyPr lIns="0" tIns="0" rIns="0" bIns="0" rtlCol="0" anchor="t">
            <a:spAutoFit/>
          </a:bodyPr>
          <a:lstStyle/>
          <a:p>
            <a:pPr algn="ctr">
              <a:lnSpc>
                <a:spcPts val="3499"/>
              </a:lnSpc>
            </a:pPr>
            <a:r>
              <a:rPr lang="en-US" sz="2499">
                <a:solidFill>
                  <a:srgbClr val="FFFFFF"/>
                </a:solidFill>
                <a:latin typeface="Archivo Narrow Bold"/>
              </a:rPr>
              <a:t>FOODS DIVISION</a:t>
            </a:r>
          </a:p>
        </p:txBody>
      </p:sp>
      <p:sp>
        <p:nvSpPr>
          <p:cNvPr id="18" name="TextBox 18"/>
          <p:cNvSpPr txBox="1"/>
          <p:nvPr/>
        </p:nvSpPr>
        <p:spPr>
          <a:xfrm>
            <a:off x="2610508" y="1662574"/>
            <a:ext cx="13066984" cy="431800"/>
          </a:xfrm>
          <a:prstGeom prst="rect">
            <a:avLst/>
          </a:prstGeom>
        </p:spPr>
        <p:txBody>
          <a:bodyPr lIns="0" tIns="0" rIns="0" bIns="0" rtlCol="0" anchor="t">
            <a:spAutoFit/>
          </a:bodyPr>
          <a:lstStyle/>
          <a:p>
            <a:pPr algn="ctr">
              <a:lnSpc>
                <a:spcPts val="3499"/>
              </a:lnSpc>
            </a:pPr>
            <a:r>
              <a:rPr lang="en-US" sz="2499" spc="662">
                <a:solidFill>
                  <a:srgbClr val="FFFFFF"/>
                </a:solidFill>
                <a:latin typeface="Archivo Narrow Bold"/>
              </a:rPr>
              <a:t>https://www.kyagr.com/consumer/senior-farmer-market.html</a:t>
            </a:r>
          </a:p>
        </p:txBody>
      </p:sp>
      <p:sp>
        <p:nvSpPr>
          <p:cNvPr id="19" name="TextBox 19"/>
          <p:cNvSpPr txBox="1"/>
          <p:nvPr/>
        </p:nvSpPr>
        <p:spPr>
          <a:xfrm>
            <a:off x="2609748" y="7495535"/>
            <a:ext cx="4184810" cy="431800"/>
          </a:xfrm>
          <a:prstGeom prst="rect">
            <a:avLst/>
          </a:prstGeom>
        </p:spPr>
        <p:txBody>
          <a:bodyPr lIns="0" tIns="0" rIns="0" bIns="0" rtlCol="0" anchor="t">
            <a:spAutoFit/>
          </a:bodyPr>
          <a:lstStyle/>
          <a:p>
            <a:pPr algn="ctr">
              <a:lnSpc>
                <a:spcPts val="3499"/>
              </a:lnSpc>
            </a:pPr>
            <a:r>
              <a:rPr lang="en-US" sz="2499" spc="662">
                <a:solidFill>
                  <a:srgbClr val="FFFFFF"/>
                </a:solidFill>
                <a:latin typeface="Archivo Narrow Bold"/>
              </a:rPr>
              <a:t>Presented by:</a:t>
            </a:r>
          </a:p>
        </p:txBody>
      </p:sp>
      <p:sp>
        <p:nvSpPr>
          <p:cNvPr id="20" name="TextBox 20"/>
          <p:cNvSpPr txBox="1"/>
          <p:nvPr/>
        </p:nvSpPr>
        <p:spPr>
          <a:xfrm>
            <a:off x="11326768" y="7490641"/>
            <a:ext cx="4801105" cy="1323376"/>
          </a:xfrm>
          <a:prstGeom prst="rect">
            <a:avLst/>
          </a:prstGeom>
        </p:spPr>
        <p:txBody>
          <a:bodyPr lIns="0" tIns="0" rIns="0" bIns="0" rtlCol="0" anchor="t">
            <a:spAutoFit/>
          </a:bodyPr>
          <a:lstStyle/>
          <a:p>
            <a:pPr algn="ctr">
              <a:lnSpc>
                <a:spcPts val="3499"/>
              </a:lnSpc>
            </a:pPr>
            <a:r>
              <a:rPr lang="en-US" sz="2499" spc="662" dirty="0">
                <a:solidFill>
                  <a:srgbClr val="FFFFFF"/>
                </a:solidFill>
                <a:latin typeface="Archivo Narrow Bold"/>
              </a:rPr>
              <a:t>Jesse Frye</a:t>
            </a:r>
          </a:p>
          <a:p>
            <a:pPr algn="ctr">
              <a:lnSpc>
                <a:spcPts val="3499"/>
              </a:lnSpc>
            </a:pPr>
            <a:r>
              <a:rPr lang="en-US" sz="2499" spc="662" dirty="0">
                <a:solidFill>
                  <a:srgbClr val="FFFFFF"/>
                </a:solidFill>
                <a:latin typeface="Archivo Narrow Bold"/>
              </a:rPr>
              <a:t>Tina Garland</a:t>
            </a:r>
          </a:p>
          <a:p>
            <a:pPr algn="ctr">
              <a:lnSpc>
                <a:spcPts val="3499"/>
              </a:lnSpc>
            </a:pPr>
            <a:r>
              <a:rPr lang="en-US" sz="2499" spc="662" dirty="0">
                <a:solidFill>
                  <a:srgbClr val="FFFFFF"/>
                </a:solidFill>
                <a:latin typeface="Archivo Narrow Bold"/>
              </a:rPr>
              <a:t>Stephanie Stefanic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0"/>
            <a:ext cx="18288000" cy="10287000"/>
          </a:xfrm>
          <a:prstGeom prst="rect">
            <a:avLst/>
          </a:prstGeom>
        </p:spPr>
      </p:pic>
      <p:sp>
        <p:nvSpPr>
          <p:cNvPr id="5" name="Freeform 5"/>
          <p:cNvSpPr/>
          <p:nvPr/>
        </p:nvSpPr>
        <p:spPr>
          <a:xfrm>
            <a:off x="304800" y="2628900"/>
            <a:ext cx="17556480" cy="5791200"/>
          </a:xfrm>
          <a:custGeom>
            <a:avLst/>
            <a:gdLst/>
            <a:ahLst/>
            <a:cxnLst/>
            <a:rect l="l" t="t" r="r" b="b"/>
            <a:pathLst>
              <a:path w="4040296" h="1430385">
                <a:moveTo>
                  <a:pt x="5047" y="0"/>
                </a:moveTo>
                <a:lnTo>
                  <a:pt x="4035250" y="0"/>
                </a:lnTo>
                <a:cubicBezTo>
                  <a:pt x="4038037" y="0"/>
                  <a:pt x="4040296" y="2259"/>
                  <a:pt x="4040296" y="5047"/>
                </a:cubicBezTo>
                <a:lnTo>
                  <a:pt x="4040296" y="1425339"/>
                </a:lnTo>
                <a:cubicBezTo>
                  <a:pt x="4040296" y="1428126"/>
                  <a:pt x="4038037" y="1430385"/>
                  <a:pt x="4035250" y="1430385"/>
                </a:cubicBezTo>
                <a:lnTo>
                  <a:pt x="5047" y="1430385"/>
                </a:lnTo>
                <a:cubicBezTo>
                  <a:pt x="2259" y="1430385"/>
                  <a:pt x="0" y="1428126"/>
                  <a:pt x="0" y="1425339"/>
                </a:cubicBezTo>
                <a:lnTo>
                  <a:pt x="0" y="5047"/>
                </a:lnTo>
                <a:cubicBezTo>
                  <a:pt x="0" y="2259"/>
                  <a:pt x="2259" y="0"/>
                  <a:pt x="5047" y="0"/>
                </a:cubicBezTo>
                <a:close/>
              </a:path>
            </a:pathLst>
          </a:custGeom>
          <a:solidFill>
            <a:schemeClr val="accent3">
              <a:lumMod val="40000"/>
              <a:lumOff val="60000"/>
            </a:schemeClr>
          </a:solidFill>
          <a:ln>
            <a:noFill/>
          </a:ln>
        </p:spPr>
        <p:txBody>
          <a:bodyPr/>
          <a:lstStyle/>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Only distribute according to budgeted amount.  This can be monitored via the portal dashboard.  As benefits are distributed, total available funding should decrease.  This may not be in real time and refreshing may be necessary.</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solidFill>
                  <a:srgbClr val="FF0000"/>
                </a:solidFill>
                <a:latin typeface="Calibri" panose="020F0502020204030204" pitchFamily="34" charset="0"/>
                <a:cs typeface="Calibri" panose="020F0502020204030204" pitchFamily="34" charset="0"/>
              </a:rPr>
              <a:t>NEW THIS YEAR:  </a:t>
            </a:r>
            <a:r>
              <a:rPr lang="en-US" sz="3600" b="1" dirty="0">
                <a:latin typeface="Calibri" panose="020F0502020204030204" pitchFamily="34" charset="0"/>
                <a:cs typeface="Calibri" panose="020F0502020204030204" pitchFamily="34" charset="0"/>
              </a:rPr>
              <a:t>Seniors will be issued a new card; you will not load benefits on last year's card.</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Please maintain a waitlist and send the SFMNP Coordinator or Branch Manager a request as such.  Should funds become available, they will be distributed first come, first served, by date/time stamp of waitlist request email.</a:t>
            </a:r>
          </a:p>
          <a:p>
            <a:endParaRPr lang="en-US" dirty="0"/>
          </a:p>
        </p:txBody>
      </p:sp>
      <p:sp>
        <p:nvSpPr>
          <p:cNvPr id="18" name="TextBox 18"/>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Distribution Agents Procedures </a:t>
            </a:r>
          </a:p>
        </p:txBody>
      </p:sp>
    </p:spTree>
    <p:extLst>
      <p:ext uri="{BB962C8B-B14F-4D97-AF65-F5344CB8AC3E}">
        <p14:creationId xmlns:p14="http://schemas.microsoft.com/office/powerpoint/2010/main" val="3506317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0"/>
            <a:ext cx="18288000" cy="10287000"/>
          </a:xfrm>
          <a:prstGeom prst="rect">
            <a:avLst/>
          </a:prstGeom>
        </p:spPr>
      </p:pic>
      <p:sp>
        <p:nvSpPr>
          <p:cNvPr id="5" name="Freeform 5"/>
          <p:cNvSpPr/>
          <p:nvPr/>
        </p:nvSpPr>
        <p:spPr>
          <a:xfrm>
            <a:off x="441960" y="2857500"/>
            <a:ext cx="17404080" cy="6629400"/>
          </a:xfrm>
          <a:custGeom>
            <a:avLst/>
            <a:gdLst/>
            <a:ahLst/>
            <a:cxnLst/>
            <a:rect l="l" t="t" r="r" b="b"/>
            <a:pathLst>
              <a:path w="4040296" h="1430385">
                <a:moveTo>
                  <a:pt x="5047" y="0"/>
                </a:moveTo>
                <a:lnTo>
                  <a:pt x="4035250" y="0"/>
                </a:lnTo>
                <a:cubicBezTo>
                  <a:pt x="4038037" y="0"/>
                  <a:pt x="4040296" y="2259"/>
                  <a:pt x="4040296" y="5047"/>
                </a:cubicBezTo>
                <a:lnTo>
                  <a:pt x="4040296" y="1425339"/>
                </a:lnTo>
                <a:cubicBezTo>
                  <a:pt x="4040296" y="1428126"/>
                  <a:pt x="4038037" y="1430385"/>
                  <a:pt x="4035250" y="1430385"/>
                </a:cubicBezTo>
                <a:lnTo>
                  <a:pt x="5047" y="1430385"/>
                </a:lnTo>
                <a:cubicBezTo>
                  <a:pt x="2259" y="1430385"/>
                  <a:pt x="0" y="1428126"/>
                  <a:pt x="0" y="1425339"/>
                </a:cubicBezTo>
                <a:lnTo>
                  <a:pt x="0" y="5047"/>
                </a:lnTo>
                <a:cubicBezTo>
                  <a:pt x="0" y="2259"/>
                  <a:pt x="2259" y="0"/>
                  <a:pt x="5047" y="0"/>
                </a:cubicBezTo>
                <a:close/>
              </a:path>
            </a:pathLst>
          </a:custGeom>
          <a:solidFill>
            <a:schemeClr val="accent3">
              <a:lumMod val="40000"/>
              <a:lumOff val="60000"/>
            </a:schemeClr>
          </a:solidFill>
          <a:ln>
            <a:noFill/>
          </a:ln>
        </p:spPr>
        <p:txBody>
          <a:bodyPr/>
          <a:lstStyle/>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Please maintain a waitlist and send the SFMNP Coordinator or Branch Manager a request as such.  </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Should funds become available, they will be distributed first come, first served, by date/time stamp of waitlist request email.</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269874" lvl="1" algn="ctr">
              <a:lnSpc>
                <a:spcPts val="3499"/>
              </a:lnSpc>
            </a:pPr>
            <a:r>
              <a:rPr lang="en-US" sz="4400" b="1" dirty="0">
                <a:latin typeface="Calibri" panose="020F0502020204030204" pitchFamily="34" charset="0"/>
                <a:cs typeface="Calibri" panose="020F0502020204030204" pitchFamily="34" charset="0"/>
              </a:rPr>
              <a:t>Public notification of the SFMNP</a:t>
            </a:r>
          </a:p>
          <a:p>
            <a:pPr marL="269874" lvl="1" algn="ctr">
              <a:lnSpc>
                <a:spcPts val="3499"/>
              </a:lnSpc>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Display in prominent places, program opportunities and benefits to participants (or potential) and the USDA Title VI nondiscrimination poster</a:t>
            </a:r>
          </a:p>
          <a:p>
            <a:pPr marL="269874" lvl="1">
              <a:lnSpc>
                <a:spcPts val="3499"/>
              </a:lnSpc>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Have the capability of providing the above information in a multilingual manner</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endParaRPr lang="en-US" dirty="0"/>
          </a:p>
        </p:txBody>
      </p:sp>
      <p:sp>
        <p:nvSpPr>
          <p:cNvPr id="18" name="TextBox 18"/>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Distribution Agents Procedures </a:t>
            </a:r>
          </a:p>
        </p:txBody>
      </p:sp>
    </p:spTree>
    <p:extLst>
      <p:ext uri="{BB962C8B-B14F-4D97-AF65-F5344CB8AC3E}">
        <p14:creationId xmlns:p14="http://schemas.microsoft.com/office/powerpoint/2010/main" val="3993415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grpSp>
        <p:nvGrpSpPr>
          <p:cNvPr id="3" name="Group 3"/>
          <p:cNvGrpSpPr/>
          <p:nvPr/>
        </p:nvGrpSpPr>
        <p:grpSpPr>
          <a:xfrm>
            <a:off x="1104333" y="4225874"/>
            <a:ext cx="3518389" cy="5032426"/>
            <a:chOff x="0" y="0"/>
            <a:chExt cx="926654" cy="1325413"/>
          </a:xfrm>
        </p:grpSpPr>
        <p:sp>
          <p:nvSpPr>
            <p:cNvPr id="4" name="Freeform 4"/>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6" name="TextBox 6"/>
          <p:cNvSpPr txBox="1"/>
          <p:nvPr/>
        </p:nvSpPr>
        <p:spPr>
          <a:xfrm>
            <a:off x="1408176"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Contract due to KDA</a:t>
            </a:r>
          </a:p>
        </p:txBody>
      </p:sp>
      <p:grpSp>
        <p:nvGrpSpPr>
          <p:cNvPr id="7" name="Group 7"/>
          <p:cNvGrpSpPr/>
          <p:nvPr/>
        </p:nvGrpSpPr>
        <p:grpSpPr>
          <a:xfrm>
            <a:off x="1756370" y="3686799"/>
            <a:ext cx="2179091" cy="1405849"/>
            <a:chOff x="0" y="0"/>
            <a:chExt cx="573917" cy="370265"/>
          </a:xfrm>
        </p:grpSpPr>
        <p:sp>
          <p:nvSpPr>
            <p:cNvPr id="8" name="Freeform 8"/>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1721144" y="3676936"/>
            <a:ext cx="2214317" cy="2269211"/>
          </a:xfrm>
          <a:prstGeom prst="rect">
            <a:avLst/>
          </a:prstGeom>
        </p:spPr>
        <p:txBody>
          <a:bodyPr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April </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1</a:t>
            </a:r>
          </a:p>
          <a:p>
            <a:pPr algn="ctr">
              <a:lnSpc>
                <a:spcPts val="6020"/>
              </a:lnSpc>
            </a:pPr>
            <a:endParaRPr lang="en-US" sz="4300" dirty="0">
              <a:solidFill>
                <a:srgbClr val="FFFFFF"/>
              </a:solidFill>
              <a:latin typeface="Archivo Narrow"/>
            </a:endParaRPr>
          </a:p>
        </p:txBody>
      </p:sp>
      <p:sp>
        <p:nvSpPr>
          <p:cNvPr id="12" name="AutoShape 12"/>
          <p:cNvSpPr/>
          <p:nvPr/>
        </p:nvSpPr>
        <p:spPr>
          <a:xfrm rot="-15729">
            <a:off x="1314623"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13" name="Group 13"/>
          <p:cNvGrpSpPr/>
          <p:nvPr/>
        </p:nvGrpSpPr>
        <p:grpSpPr>
          <a:xfrm>
            <a:off x="5261588" y="4225874"/>
            <a:ext cx="3518389" cy="5032426"/>
            <a:chOff x="0" y="0"/>
            <a:chExt cx="926654" cy="1325413"/>
          </a:xfrm>
        </p:grpSpPr>
        <p:sp>
          <p:nvSpPr>
            <p:cNvPr id="14" name="Freeform 14"/>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16" name="TextBox 16"/>
          <p:cNvSpPr txBox="1"/>
          <p:nvPr/>
        </p:nvSpPr>
        <p:spPr>
          <a:xfrm>
            <a:off x="5565431"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Issuance Log due to KDA</a:t>
            </a:r>
          </a:p>
        </p:txBody>
      </p:sp>
      <p:grpSp>
        <p:nvGrpSpPr>
          <p:cNvPr id="17" name="Group 17"/>
          <p:cNvGrpSpPr/>
          <p:nvPr/>
        </p:nvGrpSpPr>
        <p:grpSpPr>
          <a:xfrm>
            <a:off x="5913625" y="3686799"/>
            <a:ext cx="2179091" cy="1405849"/>
            <a:chOff x="0" y="0"/>
            <a:chExt cx="573917" cy="370265"/>
          </a:xfrm>
        </p:grpSpPr>
        <p:sp>
          <p:nvSpPr>
            <p:cNvPr id="18" name="Freeform 18"/>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19" name="TextBox 19"/>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0" name="TextBox 20"/>
          <p:cNvSpPr txBox="1"/>
          <p:nvPr/>
        </p:nvSpPr>
        <p:spPr>
          <a:xfrm>
            <a:off x="5656605" y="3676936"/>
            <a:ext cx="2561497" cy="1468415"/>
          </a:xfrm>
          <a:prstGeom prst="rect">
            <a:avLst/>
          </a:prstGeom>
        </p:spPr>
        <p:txBody>
          <a:bodyPr wrap="square"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September</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1</a:t>
            </a:r>
          </a:p>
        </p:txBody>
      </p:sp>
      <p:sp>
        <p:nvSpPr>
          <p:cNvPr id="21" name="AutoShape 21"/>
          <p:cNvSpPr/>
          <p:nvPr/>
        </p:nvSpPr>
        <p:spPr>
          <a:xfrm rot="-15729">
            <a:off x="5471878"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22" name="Group 22"/>
          <p:cNvGrpSpPr/>
          <p:nvPr/>
        </p:nvGrpSpPr>
        <p:grpSpPr>
          <a:xfrm>
            <a:off x="9418843" y="4225874"/>
            <a:ext cx="3518389" cy="5032426"/>
            <a:chOff x="0" y="0"/>
            <a:chExt cx="926654" cy="1325413"/>
          </a:xfrm>
        </p:grpSpPr>
        <p:sp>
          <p:nvSpPr>
            <p:cNvPr id="23" name="Freeform 23"/>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5" name="TextBox 25"/>
          <p:cNvSpPr txBox="1"/>
          <p:nvPr/>
        </p:nvSpPr>
        <p:spPr>
          <a:xfrm>
            <a:off x="9722686"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Start of SFMNP season</a:t>
            </a:r>
          </a:p>
        </p:txBody>
      </p:sp>
      <p:grpSp>
        <p:nvGrpSpPr>
          <p:cNvPr id="26" name="Group 26"/>
          <p:cNvGrpSpPr/>
          <p:nvPr/>
        </p:nvGrpSpPr>
        <p:grpSpPr>
          <a:xfrm>
            <a:off x="10070880" y="3686799"/>
            <a:ext cx="2179091" cy="1405849"/>
            <a:chOff x="0" y="0"/>
            <a:chExt cx="573917" cy="370265"/>
          </a:xfrm>
        </p:grpSpPr>
        <p:sp>
          <p:nvSpPr>
            <p:cNvPr id="27" name="Freeform 27"/>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28" name="TextBox 28"/>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9" name="TextBox 29"/>
          <p:cNvSpPr txBox="1"/>
          <p:nvPr/>
        </p:nvSpPr>
        <p:spPr>
          <a:xfrm>
            <a:off x="10035654" y="3676936"/>
            <a:ext cx="2214317" cy="1499770"/>
          </a:xfrm>
          <a:prstGeom prst="rect">
            <a:avLst/>
          </a:prstGeom>
        </p:spPr>
        <p:txBody>
          <a:bodyPr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May</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1</a:t>
            </a:r>
          </a:p>
        </p:txBody>
      </p:sp>
      <p:sp>
        <p:nvSpPr>
          <p:cNvPr id="30" name="AutoShape 30"/>
          <p:cNvSpPr/>
          <p:nvPr/>
        </p:nvSpPr>
        <p:spPr>
          <a:xfrm rot="-15729">
            <a:off x="9629133"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31" name="Group 31"/>
          <p:cNvGrpSpPr/>
          <p:nvPr/>
        </p:nvGrpSpPr>
        <p:grpSpPr>
          <a:xfrm>
            <a:off x="13740911" y="4225874"/>
            <a:ext cx="3518389" cy="5032426"/>
            <a:chOff x="0" y="0"/>
            <a:chExt cx="926654" cy="1325413"/>
          </a:xfrm>
        </p:grpSpPr>
        <p:sp>
          <p:nvSpPr>
            <p:cNvPr id="32" name="Freeform 32"/>
            <p:cNvSpPr/>
            <p:nvPr/>
          </p:nvSpPr>
          <p:spPr>
            <a:xfrm>
              <a:off x="0" y="0"/>
              <a:ext cx="926654" cy="1325413"/>
            </a:xfrm>
            <a:custGeom>
              <a:avLst/>
              <a:gdLst/>
              <a:ahLst/>
              <a:cxnLst/>
              <a:rect l="l" t="t" r="r" b="b"/>
              <a:pathLst>
                <a:path w="926654" h="1325413">
                  <a:moveTo>
                    <a:pt x="22004" y="0"/>
                  </a:moveTo>
                  <a:lnTo>
                    <a:pt x="904650" y="0"/>
                  </a:lnTo>
                  <a:cubicBezTo>
                    <a:pt x="910486" y="0"/>
                    <a:pt x="916083" y="2318"/>
                    <a:pt x="920209" y="6445"/>
                  </a:cubicBezTo>
                  <a:cubicBezTo>
                    <a:pt x="924336" y="10571"/>
                    <a:pt x="926654" y="16168"/>
                    <a:pt x="926654" y="22004"/>
                  </a:cubicBezTo>
                  <a:lnTo>
                    <a:pt x="926654" y="1303408"/>
                  </a:lnTo>
                  <a:cubicBezTo>
                    <a:pt x="926654" y="1309244"/>
                    <a:pt x="924336" y="1314841"/>
                    <a:pt x="920209" y="1318968"/>
                  </a:cubicBezTo>
                  <a:cubicBezTo>
                    <a:pt x="916083" y="1323094"/>
                    <a:pt x="910486" y="1325413"/>
                    <a:pt x="904650" y="1325413"/>
                  </a:cubicBezTo>
                  <a:lnTo>
                    <a:pt x="22004" y="1325413"/>
                  </a:lnTo>
                  <a:cubicBezTo>
                    <a:pt x="16168" y="1325413"/>
                    <a:pt x="10571" y="1323094"/>
                    <a:pt x="6445" y="1318968"/>
                  </a:cubicBezTo>
                  <a:cubicBezTo>
                    <a:pt x="2318" y="1314841"/>
                    <a:pt x="0" y="1309244"/>
                    <a:pt x="0" y="1303408"/>
                  </a:cubicBezTo>
                  <a:lnTo>
                    <a:pt x="0" y="22004"/>
                  </a:lnTo>
                  <a:cubicBezTo>
                    <a:pt x="0" y="16168"/>
                    <a:pt x="2318" y="10571"/>
                    <a:pt x="6445" y="6445"/>
                  </a:cubicBezTo>
                  <a:cubicBezTo>
                    <a:pt x="10571" y="2318"/>
                    <a:pt x="16168" y="0"/>
                    <a:pt x="22004" y="0"/>
                  </a:cubicBezTo>
                  <a:close/>
                </a:path>
              </a:pathLst>
            </a:custGeom>
            <a:solidFill>
              <a:srgbClr val="2A4B16">
                <a:alpha val="80000"/>
              </a:srgbClr>
            </a:solidFill>
            <a:ln>
              <a:noFill/>
            </a:ln>
          </p:spPr>
          <p:txBody>
            <a:bodyPr/>
            <a:lstStyle/>
            <a:p>
              <a:endParaRPr lang="en-US"/>
            </a:p>
          </p:txBody>
        </p:sp>
        <p:sp>
          <p:nvSpPr>
            <p:cNvPr id="33" name="TextBox 33"/>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34" name="TextBox 34"/>
          <p:cNvSpPr txBox="1"/>
          <p:nvPr/>
        </p:nvSpPr>
        <p:spPr>
          <a:xfrm>
            <a:off x="14044753" y="6181163"/>
            <a:ext cx="2910704" cy="907364"/>
          </a:xfrm>
          <a:prstGeom prst="rect">
            <a:avLst/>
          </a:prstGeom>
        </p:spPr>
        <p:txBody>
          <a:bodyPr lIns="0" tIns="0" rIns="0" bIns="0" rtlCol="0" anchor="t">
            <a:spAutoFit/>
          </a:bodyPr>
          <a:lstStyle/>
          <a:p>
            <a:pPr algn="just">
              <a:lnSpc>
                <a:spcPts val="3499"/>
              </a:lnSpc>
            </a:pPr>
            <a:r>
              <a:rPr lang="en-US" sz="3600" dirty="0">
                <a:solidFill>
                  <a:srgbClr val="FFFFFF"/>
                </a:solidFill>
                <a:latin typeface="Calibri" panose="020F0502020204030204" pitchFamily="34" charset="0"/>
                <a:cs typeface="Calibri" panose="020F0502020204030204" pitchFamily="34" charset="0"/>
              </a:rPr>
              <a:t>End of SFMNP season</a:t>
            </a:r>
          </a:p>
        </p:txBody>
      </p:sp>
      <p:grpSp>
        <p:nvGrpSpPr>
          <p:cNvPr id="35" name="Group 35"/>
          <p:cNvGrpSpPr/>
          <p:nvPr/>
        </p:nvGrpSpPr>
        <p:grpSpPr>
          <a:xfrm>
            <a:off x="14392947" y="3686799"/>
            <a:ext cx="2179091" cy="1405849"/>
            <a:chOff x="0" y="0"/>
            <a:chExt cx="573917" cy="370265"/>
          </a:xfrm>
        </p:grpSpPr>
        <p:sp>
          <p:nvSpPr>
            <p:cNvPr id="36" name="Freeform 36"/>
            <p:cNvSpPr/>
            <p:nvPr/>
          </p:nvSpPr>
          <p:spPr>
            <a:xfrm>
              <a:off x="0" y="0"/>
              <a:ext cx="573917" cy="370265"/>
            </a:xfrm>
            <a:custGeom>
              <a:avLst/>
              <a:gdLst/>
              <a:ahLst/>
              <a:cxnLst/>
              <a:rect l="l" t="t" r="r" b="b"/>
              <a:pathLst>
                <a:path w="573917" h="370265">
                  <a:moveTo>
                    <a:pt x="35528" y="0"/>
                  </a:moveTo>
                  <a:lnTo>
                    <a:pt x="538389" y="0"/>
                  </a:lnTo>
                  <a:cubicBezTo>
                    <a:pt x="558011" y="0"/>
                    <a:pt x="573917" y="15907"/>
                    <a:pt x="573917" y="35528"/>
                  </a:cubicBezTo>
                  <a:lnTo>
                    <a:pt x="573917" y="334737"/>
                  </a:lnTo>
                  <a:cubicBezTo>
                    <a:pt x="573917" y="354358"/>
                    <a:pt x="558011" y="370265"/>
                    <a:pt x="538389" y="370265"/>
                  </a:cubicBezTo>
                  <a:lnTo>
                    <a:pt x="35528" y="370265"/>
                  </a:lnTo>
                  <a:cubicBezTo>
                    <a:pt x="26106" y="370265"/>
                    <a:pt x="17069" y="366522"/>
                    <a:pt x="10406" y="359859"/>
                  </a:cubicBezTo>
                  <a:cubicBezTo>
                    <a:pt x="3743" y="353196"/>
                    <a:pt x="0" y="344159"/>
                    <a:pt x="0" y="334737"/>
                  </a:cubicBezTo>
                  <a:lnTo>
                    <a:pt x="0" y="35528"/>
                  </a:lnTo>
                  <a:cubicBezTo>
                    <a:pt x="0" y="26106"/>
                    <a:pt x="3743" y="17069"/>
                    <a:pt x="10406" y="10406"/>
                  </a:cubicBezTo>
                  <a:cubicBezTo>
                    <a:pt x="17069" y="3743"/>
                    <a:pt x="26106" y="0"/>
                    <a:pt x="35528" y="0"/>
                  </a:cubicBezTo>
                  <a:close/>
                </a:path>
              </a:pathLst>
            </a:custGeom>
            <a:solidFill>
              <a:srgbClr val="213D10"/>
            </a:solidFill>
          </p:spPr>
          <p:txBody>
            <a:bodyPr/>
            <a:lstStyle/>
            <a:p>
              <a:endParaRPr lang="en-US"/>
            </a:p>
          </p:txBody>
        </p:sp>
        <p:sp>
          <p:nvSpPr>
            <p:cNvPr id="37" name="TextBox 37"/>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38" name="TextBox 38"/>
          <p:cNvSpPr txBox="1"/>
          <p:nvPr/>
        </p:nvSpPr>
        <p:spPr>
          <a:xfrm>
            <a:off x="14357721" y="3676936"/>
            <a:ext cx="2214317" cy="1468415"/>
          </a:xfrm>
          <a:prstGeom prst="rect">
            <a:avLst/>
          </a:prstGeom>
        </p:spPr>
        <p:txBody>
          <a:bodyPr lIns="0" tIns="0" rIns="0" bIns="0" rtlCol="0" anchor="t">
            <a:spAutoFit/>
          </a:bodyPr>
          <a:lstStyle/>
          <a:p>
            <a:pPr algn="ctr">
              <a:lnSpc>
                <a:spcPts val="6020"/>
              </a:lnSpc>
            </a:pPr>
            <a:r>
              <a:rPr lang="en-US" sz="3600" dirty="0">
                <a:solidFill>
                  <a:srgbClr val="FFFFFF"/>
                </a:solidFill>
                <a:latin typeface="Calibri" panose="020F0502020204030204" pitchFamily="34" charset="0"/>
                <a:cs typeface="Calibri" panose="020F0502020204030204" pitchFamily="34" charset="0"/>
              </a:rPr>
              <a:t>October</a:t>
            </a:r>
          </a:p>
          <a:p>
            <a:pPr algn="ctr">
              <a:lnSpc>
                <a:spcPts val="6020"/>
              </a:lnSpc>
            </a:pPr>
            <a:r>
              <a:rPr lang="en-US" sz="3600" dirty="0">
                <a:solidFill>
                  <a:srgbClr val="FFFFFF"/>
                </a:solidFill>
                <a:latin typeface="Calibri" panose="020F0502020204030204" pitchFamily="34" charset="0"/>
                <a:cs typeface="Calibri" panose="020F0502020204030204" pitchFamily="34" charset="0"/>
              </a:rPr>
              <a:t>31</a:t>
            </a:r>
          </a:p>
        </p:txBody>
      </p:sp>
      <p:sp>
        <p:nvSpPr>
          <p:cNvPr id="39" name="AutoShape 39"/>
          <p:cNvSpPr/>
          <p:nvPr/>
        </p:nvSpPr>
        <p:spPr>
          <a:xfrm rot="-15729">
            <a:off x="13951200" y="6002626"/>
            <a:ext cx="3097810" cy="0"/>
          </a:xfrm>
          <a:prstGeom prst="line">
            <a:avLst/>
          </a:prstGeom>
          <a:ln w="38100" cap="flat">
            <a:solidFill>
              <a:srgbClr val="FFBB03"/>
            </a:solidFill>
            <a:prstDash val="solid"/>
            <a:headEnd type="none" w="sm" len="sm"/>
            <a:tailEnd type="none" w="sm" len="sm"/>
          </a:ln>
        </p:spPr>
        <p:txBody>
          <a:bodyPr/>
          <a:lstStyle/>
          <a:p>
            <a:endParaRPr lang="en-US"/>
          </a:p>
        </p:txBody>
      </p:sp>
      <p:sp>
        <p:nvSpPr>
          <p:cNvPr id="40" name="TextBox 40"/>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Distribution Agency Dates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14092"/>
            <a:ext cx="18288000" cy="10287000"/>
          </a:xfrm>
          <a:prstGeom prst="rect">
            <a:avLst/>
          </a:prstGeom>
        </p:spPr>
      </p:pic>
      <p:sp>
        <p:nvSpPr>
          <p:cNvPr id="39" name="TextBox 39"/>
          <p:cNvSpPr txBox="1"/>
          <p:nvPr/>
        </p:nvSpPr>
        <p:spPr>
          <a:xfrm>
            <a:off x="1181402" y="114301"/>
            <a:ext cx="16192198" cy="1436291"/>
          </a:xfrm>
          <a:prstGeom prst="rect">
            <a:avLst/>
          </a:prstGeom>
        </p:spPr>
        <p:txBody>
          <a:bodyPr wrap="square" lIns="0" tIns="0" rIns="0" bIns="0" rtlCol="0" anchor="t">
            <a:spAutoFit/>
          </a:bodyPr>
          <a:lstStyle/>
          <a:p>
            <a:pPr algn="ctr">
              <a:lnSpc>
                <a:spcPts val="11200"/>
              </a:lnSpc>
            </a:pPr>
            <a:r>
              <a:rPr lang="en-US" sz="6600" b="1" dirty="0" err="1">
                <a:latin typeface="Calibri" panose="020F0502020204030204" pitchFamily="34" charset="0"/>
                <a:cs typeface="Calibri" panose="020F0502020204030204" pitchFamily="34" charset="0"/>
              </a:rPr>
              <a:t>SoliMarket</a:t>
            </a:r>
            <a:r>
              <a:rPr lang="en-US" sz="6600" b="1" dirty="0">
                <a:latin typeface="Calibri" panose="020F0502020204030204" pitchFamily="34" charset="0"/>
                <a:cs typeface="Calibri" panose="020F0502020204030204" pitchFamily="34" charset="0"/>
              </a:rPr>
              <a:t> Portal</a:t>
            </a:r>
          </a:p>
        </p:txBody>
      </p:sp>
      <p:sp>
        <p:nvSpPr>
          <p:cNvPr id="56" name="TextBox 55">
            <a:extLst>
              <a:ext uri="{FF2B5EF4-FFF2-40B4-BE49-F238E27FC236}">
                <a16:creationId xmlns:a16="http://schemas.microsoft.com/office/drawing/2014/main" id="{A5E7C49D-C7E2-6137-C4AF-3D78CC113CEF}"/>
              </a:ext>
            </a:extLst>
          </p:cNvPr>
          <p:cNvSpPr txBox="1"/>
          <p:nvPr/>
        </p:nvSpPr>
        <p:spPr>
          <a:xfrm>
            <a:off x="361950" y="2171700"/>
            <a:ext cx="17564100" cy="5509200"/>
          </a:xfrm>
          <a:prstGeom prst="rect">
            <a:avLst/>
          </a:prstGeom>
          <a:solidFill>
            <a:schemeClr val="accent3">
              <a:lumMod val="40000"/>
              <a:lumOff val="60000"/>
            </a:schemeClr>
          </a:solidFill>
        </p:spPr>
        <p:txBody>
          <a:bodyPr wrap="square" rtlCol="0">
            <a:spAutoFit/>
          </a:bodyPr>
          <a:lstStyle/>
          <a:p>
            <a:pPr marL="571500" indent="-571500">
              <a:buFont typeface="Arial" panose="020B0604020202020204" pitchFamily="34" charset="0"/>
              <a:buChar char="•"/>
            </a:pPr>
            <a:r>
              <a:rPr lang="en-US" sz="4400" b="1" dirty="0"/>
              <a:t>Website for distribution agents to assign benefits to qualifying seniors.</a:t>
            </a:r>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r>
              <a:rPr lang="en-US" sz="4400" b="1" dirty="0"/>
              <a:t>Activation is through invitation only for distribution agents authorized by SFMNP Coordinators or Branch Manager.  A link to activate an account is emailed to user. </a:t>
            </a:r>
          </a:p>
          <a:p>
            <a:pPr marL="571500" indent="-571500">
              <a:buFont typeface="Arial" panose="020B0604020202020204" pitchFamily="34" charset="0"/>
              <a:buChar char="•"/>
            </a:pPr>
            <a:endParaRPr lang="en-US" sz="4400" b="1" dirty="0"/>
          </a:p>
          <a:p>
            <a:pPr marL="571500" indent="-571500">
              <a:buFont typeface="Arial" panose="020B0604020202020204" pitchFamily="34" charset="0"/>
              <a:buChar char="•"/>
            </a:pPr>
            <a:r>
              <a:rPr lang="en-US" sz="4400" b="1" dirty="0"/>
              <a:t>Geofencing only allows seniors and/or proxies to make transactions at designated markets.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38100"/>
            <a:ext cx="18288000" cy="10287000"/>
          </a:xfrm>
          <a:prstGeom prst="rect">
            <a:avLst/>
          </a:prstGeom>
        </p:spPr>
      </p:pic>
      <p:sp>
        <p:nvSpPr>
          <p:cNvPr id="4" name="Freeform 4"/>
          <p:cNvSpPr/>
          <p:nvPr/>
        </p:nvSpPr>
        <p:spPr>
          <a:xfrm>
            <a:off x="2514600" y="2492114"/>
            <a:ext cx="15544800" cy="7382585"/>
          </a:xfrm>
          <a:custGeom>
            <a:avLst/>
            <a:gdLst/>
            <a:ahLst/>
            <a:cxnLst/>
            <a:rect l="l" t="t" r="r" b="b"/>
            <a:pathLst>
              <a:path w="4040296" h="1230832">
                <a:moveTo>
                  <a:pt x="5047" y="0"/>
                </a:moveTo>
                <a:lnTo>
                  <a:pt x="4035250" y="0"/>
                </a:lnTo>
                <a:cubicBezTo>
                  <a:pt x="4038037" y="0"/>
                  <a:pt x="4040296" y="2259"/>
                  <a:pt x="4040296" y="5047"/>
                </a:cubicBezTo>
                <a:lnTo>
                  <a:pt x="4040296" y="1225785"/>
                </a:lnTo>
                <a:cubicBezTo>
                  <a:pt x="4040296" y="1228572"/>
                  <a:pt x="4038037" y="1230832"/>
                  <a:pt x="4035250" y="1230832"/>
                </a:cubicBezTo>
                <a:lnTo>
                  <a:pt x="5047" y="1230832"/>
                </a:lnTo>
                <a:cubicBezTo>
                  <a:pt x="2259" y="1230832"/>
                  <a:pt x="0" y="1228572"/>
                  <a:pt x="0" y="1225785"/>
                </a:cubicBezTo>
                <a:lnTo>
                  <a:pt x="0" y="5047"/>
                </a:lnTo>
                <a:cubicBezTo>
                  <a:pt x="0" y="2259"/>
                  <a:pt x="2259" y="0"/>
                  <a:pt x="5047" y="0"/>
                </a:cubicBezTo>
                <a:close/>
              </a:path>
            </a:pathLst>
          </a:custGeom>
          <a:solidFill>
            <a:schemeClr val="accent3">
              <a:lumMod val="40000"/>
              <a:lumOff val="60000"/>
            </a:schemeClr>
          </a:solidFill>
          <a:ln>
            <a:noFill/>
          </a:ln>
        </p:spPr>
        <p:txBody>
          <a:bodyPr/>
          <a:lstStyle/>
          <a:p>
            <a:endParaRPr lang="en-US"/>
          </a:p>
        </p:txBody>
      </p:sp>
      <p:sp>
        <p:nvSpPr>
          <p:cNvPr id="10" name="TextBox 10"/>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Benefit Cards</a:t>
            </a:r>
          </a:p>
        </p:txBody>
      </p:sp>
      <p:pic>
        <p:nvPicPr>
          <p:cNvPr id="24" name="Picture 24"/>
          <p:cNvPicPr>
            <a:picLocks noChangeAspect="1"/>
          </p:cNvPicPr>
          <p:nvPr/>
        </p:nvPicPr>
        <p:blipFill>
          <a:blip r:embed="rId3"/>
          <a:srcRect/>
          <a:stretch>
            <a:fillRect/>
          </a:stretch>
        </p:blipFill>
        <p:spPr>
          <a:xfrm>
            <a:off x="228600" y="5579045"/>
            <a:ext cx="5403571" cy="3443785"/>
          </a:xfrm>
          <a:prstGeom prst="rect">
            <a:avLst/>
          </a:prstGeom>
        </p:spPr>
      </p:pic>
      <p:sp>
        <p:nvSpPr>
          <p:cNvPr id="25" name="TextBox 25"/>
          <p:cNvSpPr txBox="1"/>
          <p:nvPr/>
        </p:nvSpPr>
        <p:spPr>
          <a:xfrm>
            <a:off x="5403571" y="3105345"/>
            <a:ext cx="11703027" cy="6769354"/>
          </a:xfrm>
          <a:prstGeom prst="rect">
            <a:avLst/>
          </a:prstGeom>
        </p:spPr>
        <p:txBody>
          <a:bodyPr wrap="square" lIns="0" tIns="0" rIns="0" bIns="0" rtlCol="0" anchor="t">
            <a:spAutoFit/>
          </a:bodyPr>
          <a:lstStyle/>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The shopper card is similar in form to a standard credit/debit card.</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It is custom printed according to the state requirements.</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Each card is unique with a 16-digit account number and QR code.</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The 2-digit code in front of the 16-digit number from the card on the application/eligibility form will be needed when adding benefits to the account.</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4" name="Freeform 4"/>
          <p:cNvSpPr/>
          <p:nvPr/>
        </p:nvSpPr>
        <p:spPr>
          <a:xfrm>
            <a:off x="2590800" y="2426434"/>
            <a:ext cx="15240000" cy="6603265"/>
          </a:xfrm>
          <a:custGeom>
            <a:avLst/>
            <a:gdLst/>
            <a:ahLst/>
            <a:cxnLst/>
            <a:rect l="l" t="t" r="r" b="b"/>
            <a:pathLst>
              <a:path w="4040296" h="1230832">
                <a:moveTo>
                  <a:pt x="5047" y="0"/>
                </a:moveTo>
                <a:lnTo>
                  <a:pt x="4035250" y="0"/>
                </a:lnTo>
                <a:cubicBezTo>
                  <a:pt x="4038037" y="0"/>
                  <a:pt x="4040296" y="2259"/>
                  <a:pt x="4040296" y="5047"/>
                </a:cubicBezTo>
                <a:lnTo>
                  <a:pt x="4040296" y="1225785"/>
                </a:lnTo>
                <a:cubicBezTo>
                  <a:pt x="4040296" y="1228572"/>
                  <a:pt x="4038037" y="1230832"/>
                  <a:pt x="4035250" y="1230832"/>
                </a:cubicBezTo>
                <a:lnTo>
                  <a:pt x="5047" y="1230832"/>
                </a:lnTo>
                <a:cubicBezTo>
                  <a:pt x="2259" y="1230832"/>
                  <a:pt x="0" y="1228572"/>
                  <a:pt x="0" y="1225785"/>
                </a:cubicBezTo>
                <a:lnTo>
                  <a:pt x="0" y="5047"/>
                </a:lnTo>
                <a:cubicBezTo>
                  <a:pt x="0" y="2259"/>
                  <a:pt x="2259" y="0"/>
                  <a:pt x="5047" y="0"/>
                </a:cubicBezTo>
                <a:close/>
              </a:path>
            </a:pathLst>
          </a:custGeom>
          <a:solidFill>
            <a:schemeClr val="accent3">
              <a:lumMod val="40000"/>
              <a:lumOff val="60000"/>
            </a:schemeClr>
          </a:solidFill>
          <a:ln>
            <a:noFill/>
          </a:ln>
        </p:spPr>
        <p:txBody>
          <a:bodyPr/>
          <a:lstStyle/>
          <a:p>
            <a:endParaRPr lang="en-US"/>
          </a:p>
        </p:txBody>
      </p:sp>
      <p:sp>
        <p:nvSpPr>
          <p:cNvPr id="10" name="TextBox 10"/>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Benefit Cards</a:t>
            </a:r>
          </a:p>
        </p:txBody>
      </p:sp>
      <p:pic>
        <p:nvPicPr>
          <p:cNvPr id="24" name="Picture 24"/>
          <p:cNvPicPr>
            <a:picLocks noChangeAspect="1"/>
          </p:cNvPicPr>
          <p:nvPr/>
        </p:nvPicPr>
        <p:blipFill>
          <a:blip r:embed="rId3"/>
          <a:srcRect/>
          <a:stretch>
            <a:fillRect/>
          </a:stretch>
        </p:blipFill>
        <p:spPr>
          <a:xfrm>
            <a:off x="152400" y="3924300"/>
            <a:ext cx="5403571" cy="3443785"/>
          </a:xfrm>
          <a:prstGeom prst="rect">
            <a:avLst/>
          </a:prstGeom>
        </p:spPr>
      </p:pic>
      <p:sp>
        <p:nvSpPr>
          <p:cNvPr id="25" name="TextBox 25"/>
          <p:cNvSpPr txBox="1"/>
          <p:nvPr/>
        </p:nvSpPr>
        <p:spPr>
          <a:xfrm>
            <a:off x="5403571" y="3105345"/>
            <a:ext cx="11703027" cy="5422831"/>
          </a:xfrm>
          <a:prstGeom prst="rect">
            <a:avLst/>
          </a:prstGeom>
        </p:spPr>
        <p:txBody>
          <a:bodyPr wrap="square" lIns="0" tIns="0" rIns="0" bIns="0" rtlCol="0" anchor="t">
            <a:spAutoFit/>
          </a:bodyPr>
          <a:lstStyle/>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The card is secured with a participant PIN code.  The participants PIN code will be the last 4 digits of the 16-digit number.</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To use, the senior or proxy will give to the farmer/vendor to scan the QR code with the device containing the app. </a:t>
            </a:r>
          </a:p>
          <a:p>
            <a:pPr marL="539749" lvl="1" indent="-269875">
              <a:lnSpc>
                <a:spcPts val="3499"/>
              </a:lnSpc>
              <a:buFont typeface="Arial"/>
              <a:buChar char="•"/>
            </a:pPr>
            <a:endParaRPr lang="en-US" sz="44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4400" b="1" dirty="0">
                <a:latin typeface="Calibri" panose="020F0502020204030204" pitchFamily="34" charset="0"/>
                <a:cs typeface="Calibri" panose="020F0502020204030204" pitchFamily="34" charset="0"/>
              </a:rPr>
              <a:t>Transaction may be in any amount, up to the dollar value of benefits on the card.  The transaction does not have to be in whole dollar amounts.</a:t>
            </a:r>
          </a:p>
        </p:txBody>
      </p:sp>
    </p:spTree>
    <p:extLst>
      <p:ext uri="{BB962C8B-B14F-4D97-AF65-F5344CB8AC3E}">
        <p14:creationId xmlns:p14="http://schemas.microsoft.com/office/powerpoint/2010/main" val="219254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D86E65-2BD0-5F82-D4E9-CE4B6805FCEC}"/>
              </a:ext>
            </a:extLst>
          </p:cNvPr>
          <p:cNvPicPr>
            <a:picLocks noChangeAspect="1"/>
          </p:cNvPicPr>
          <p:nvPr/>
        </p:nvPicPr>
        <p:blipFill>
          <a:blip r:embed="rId2"/>
          <a:srcRect t="7786" b="7786"/>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3DA94A5F-4213-6815-A6B1-62AA153E23EA}"/>
              </a:ext>
            </a:extLst>
          </p:cNvPr>
          <p:cNvSpPr txBox="1"/>
          <p:nvPr/>
        </p:nvSpPr>
        <p:spPr>
          <a:xfrm>
            <a:off x="3352800" y="1638300"/>
            <a:ext cx="11963400" cy="2123658"/>
          </a:xfrm>
          <a:prstGeom prst="rect">
            <a:avLst/>
          </a:prstGeom>
          <a:noFill/>
        </p:spPr>
        <p:txBody>
          <a:bodyPr wrap="square" rtlCol="0">
            <a:spAutoFit/>
          </a:bodyPr>
          <a:lstStyle/>
          <a:p>
            <a:pPr algn="ctr"/>
            <a:r>
              <a:rPr lang="en-US" sz="6600" b="1" dirty="0" err="1"/>
              <a:t>SoliMarket</a:t>
            </a:r>
            <a:r>
              <a:rPr lang="en-US" sz="6600" b="1" dirty="0"/>
              <a:t> Portal Review</a:t>
            </a:r>
          </a:p>
          <a:p>
            <a:pPr algn="ctr"/>
            <a:r>
              <a:rPr lang="en-US" sz="6600" b="1" dirty="0"/>
              <a:t>Q&amp;A</a:t>
            </a:r>
          </a:p>
        </p:txBody>
      </p:sp>
    </p:spTree>
    <p:extLst>
      <p:ext uri="{BB962C8B-B14F-4D97-AF65-F5344CB8AC3E}">
        <p14:creationId xmlns:p14="http://schemas.microsoft.com/office/powerpoint/2010/main" val="3137818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022" b="8022"/>
          <a:stretch>
            <a:fillRect/>
          </a:stretch>
        </p:blipFill>
        <p:spPr>
          <a:xfrm>
            <a:off x="0" y="0"/>
            <a:ext cx="18288000" cy="10287000"/>
          </a:xfrm>
          <a:prstGeom prst="rect">
            <a:avLst/>
          </a:prstGeom>
        </p:spPr>
      </p:pic>
      <p:sp>
        <p:nvSpPr>
          <p:cNvPr id="7" name="TextBox 7"/>
          <p:cNvSpPr txBox="1"/>
          <p:nvPr/>
        </p:nvSpPr>
        <p:spPr>
          <a:xfrm>
            <a:off x="1524000" y="3390900"/>
            <a:ext cx="15240000" cy="4220643"/>
          </a:xfrm>
          <a:prstGeom prst="rect">
            <a:avLst/>
          </a:prstGeom>
          <a:solidFill>
            <a:schemeClr val="bg1">
              <a:lumMod val="95000"/>
            </a:schemeClr>
          </a:solidFill>
        </p:spPr>
        <p:txBody>
          <a:bodyPr wrap="square" lIns="0" tIns="0" rIns="0" bIns="0" rtlCol="0" anchor="t">
            <a:spAutoFit/>
          </a:bodyPr>
          <a:lstStyle/>
          <a:p>
            <a:pPr algn="ctr">
              <a:lnSpc>
                <a:spcPts val="11200"/>
              </a:lnSpc>
            </a:pPr>
            <a:r>
              <a:rPr lang="en-US" sz="8000" b="1" dirty="0">
                <a:latin typeface="+mj-lt"/>
              </a:rPr>
              <a:t>SOLIMARKET RESOURCES</a:t>
            </a:r>
          </a:p>
          <a:p>
            <a:pPr algn="ctr">
              <a:lnSpc>
                <a:spcPts val="11200"/>
              </a:lnSpc>
            </a:pPr>
            <a:r>
              <a:rPr lang="en-US" sz="8000" b="1" dirty="0" err="1">
                <a:latin typeface="+mj-lt"/>
              </a:rPr>
              <a:t>SoliMarket</a:t>
            </a:r>
            <a:r>
              <a:rPr lang="en-US" sz="8000" b="1" dirty="0">
                <a:latin typeface="+mj-lt"/>
              </a:rPr>
              <a:t> support hotline:  214.256.3083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5651"/>
          <a:stretch>
            <a:fillRect/>
          </a:stretch>
        </p:blipFill>
        <p:spPr>
          <a:xfrm>
            <a:off x="0" y="0"/>
            <a:ext cx="18288000" cy="10287000"/>
          </a:xfrm>
          <a:prstGeom prst="rect">
            <a:avLst/>
          </a:prstGeom>
        </p:spPr>
      </p:pic>
      <p:sp>
        <p:nvSpPr>
          <p:cNvPr id="4" name="Freeform 4"/>
          <p:cNvSpPr/>
          <p:nvPr/>
        </p:nvSpPr>
        <p:spPr>
          <a:xfrm>
            <a:off x="914400" y="1091919"/>
            <a:ext cx="16535400" cy="8103164"/>
          </a:xfrm>
          <a:custGeom>
            <a:avLst/>
            <a:gdLst/>
            <a:ahLst/>
            <a:cxnLst/>
            <a:rect l="l" t="t" r="r" b="b"/>
            <a:pathLst>
              <a:path w="4375466" h="2318923">
                <a:moveTo>
                  <a:pt x="4660" y="0"/>
                </a:moveTo>
                <a:lnTo>
                  <a:pt x="4370806" y="0"/>
                </a:lnTo>
                <a:cubicBezTo>
                  <a:pt x="4373380" y="0"/>
                  <a:pt x="4375466" y="2086"/>
                  <a:pt x="4375466" y="4660"/>
                </a:cubicBezTo>
                <a:lnTo>
                  <a:pt x="4375466" y="2314262"/>
                </a:lnTo>
                <a:cubicBezTo>
                  <a:pt x="4375466" y="2316836"/>
                  <a:pt x="4373380" y="2318923"/>
                  <a:pt x="4370806" y="2318923"/>
                </a:cubicBezTo>
                <a:lnTo>
                  <a:pt x="4660" y="2318923"/>
                </a:lnTo>
                <a:cubicBezTo>
                  <a:pt x="2086" y="2318923"/>
                  <a:pt x="0" y="2316836"/>
                  <a:pt x="0" y="2314262"/>
                </a:cubicBezTo>
                <a:lnTo>
                  <a:pt x="0" y="4660"/>
                </a:lnTo>
                <a:cubicBezTo>
                  <a:pt x="0" y="2086"/>
                  <a:pt x="2086" y="0"/>
                  <a:pt x="4660" y="0"/>
                </a:cubicBezTo>
                <a:close/>
              </a:path>
            </a:pathLst>
          </a:custGeom>
          <a:solidFill>
            <a:schemeClr val="bg1">
              <a:lumMod val="95000"/>
              <a:alpha val="97647"/>
            </a:schemeClr>
          </a:solidFill>
          <a:ln>
            <a:noFill/>
          </a:ln>
        </p:spPr>
        <p:txBody>
          <a:bodyPr/>
          <a:lstStyle/>
          <a:p>
            <a:endParaRPr lang="en-US"/>
          </a:p>
        </p:txBody>
      </p:sp>
      <p:sp>
        <p:nvSpPr>
          <p:cNvPr id="6" name="TextBox 6"/>
          <p:cNvSpPr txBox="1"/>
          <p:nvPr/>
        </p:nvSpPr>
        <p:spPr>
          <a:xfrm>
            <a:off x="5243768" y="287843"/>
            <a:ext cx="6106829" cy="869950"/>
          </a:xfrm>
          <a:prstGeom prst="rect">
            <a:avLst/>
          </a:prstGeom>
        </p:spPr>
        <p:txBody>
          <a:bodyPr lIns="0" tIns="0" rIns="0" bIns="0" rtlCol="0" anchor="t">
            <a:spAutoFit/>
          </a:bodyPr>
          <a:lstStyle/>
          <a:p>
            <a:pPr algn="ctr">
              <a:lnSpc>
                <a:spcPts val="3499"/>
              </a:lnSpc>
            </a:pPr>
            <a:r>
              <a:rPr lang="en-US" sz="2499" spc="574" dirty="0">
                <a:solidFill>
                  <a:srgbClr val="FFFFFF"/>
                </a:solidFill>
                <a:latin typeface="Archivo Narrow"/>
              </a:rPr>
              <a:t>www.kyagr.com</a:t>
            </a:r>
          </a:p>
          <a:p>
            <a:pPr algn="ctr">
              <a:lnSpc>
                <a:spcPts val="3499"/>
              </a:lnSpc>
            </a:pPr>
            <a:endParaRPr lang="en-US" sz="2499" spc="574" dirty="0">
              <a:solidFill>
                <a:srgbClr val="FFFFFF"/>
              </a:solidFill>
              <a:latin typeface="Archivo Narrow"/>
            </a:endParaRPr>
          </a:p>
        </p:txBody>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457582" y="2125236"/>
            <a:ext cx="2863966" cy="5125666"/>
          </a:xfrm>
          <a:prstGeom prst="rect">
            <a:avLst/>
          </a:prstGeom>
        </p:spPr>
      </p:pic>
      <p:sp>
        <p:nvSpPr>
          <p:cNvPr id="25" name="TextBox 24"/>
          <p:cNvSpPr txBox="1"/>
          <p:nvPr/>
        </p:nvSpPr>
        <p:spPr>
          <a:xfrm>
            <a:off x="228598" y="2264505"/>
            <a:ext cx="16137167" cy="6494085"/>
          </a:xfrm>
          <a:prstGeom prst="rect">
            <a:avLst/>
          </a:prstGeom>
          <a:noFill/>
        </p:spPr>
        <p:txBody>
          <a:bodyPr wrap="square" rtlCol="0">
            <a:spAutoFit/>
          </a:bodyPr>
          <a:lstStyle/>
          <a:p>
            <a:pPr algn="ctr"/>
            <a:r>
              <a:rPr lang="en-US" sz="3200" dirty="0"/>
              <a:t>        Kentucky Department of Agriculture</a:t>
            </a:r>
          </a:p>
          <a:p>
            <a:pPr algn="ctr"/>
            <a:r>
              <a:rPr lang="en-US" sz="3200" dirty="0"/>
              <a:t>        Division of Food Distribution </a:t>
            </a:r>
          </a:p>
          <a:p>
            <a:pPr algn="ctr"/>
            <a:r>
              <a:rPr lang="en-US" sz="3200" dirty="0"/>
              <a:t>        107 Corporate Drive</a:t>
            </a:r>
          </a:p>
          <a:p>
            <a:pPr algn="ctr"/>
            <a:r>
              <a:rPr lang="en-US" sz="3200" dirty="0"/>
              <a:t>        Frankfort, KY 40601</a:t>
            </a:r>
          </a:p>
          <a:p>
            <a:pPr algn="ctr"/>
            <a:r>
              <a:rPr lang="en-US" sz="3200" dirty="0"/>
              <a:t>        502.573.0282</a:t>
            </a:r>
          </a:p>
          <a:p>
            <a:endParaRPr lang="en-US" sz="3200" dirty="0"/>
          </a:p>
          <a:p>
            <a:pPr algn="ctr"/>
            <a:r>
              <a:rPr lang="en-US" sz="3200" dirty="0"/>
              <a:t>SFMNP Coordinators:</a:t>
            </a:r>
          </a:p>
          <a:p>
            <a:pPr algn="ctr"/>
            <a:r>
              <a:rPr lang="en-US" sz="3200" dirty="0"/>
              <a:t>Jesse Frye,  </a:t>
            </a:r>
            <a:r>
              <a:rPr lang="en-US" sz="3200" dirty="0">
                <a:hlinkClick r:id="rId5">
                  <a:extLst>
                    <a:ext uri="{A12FA001-AC4F-418D-AE19-62706E023703}">
                      <ahyp:hlinkClr xmlns:ahyp="http://schemas.microsoft.com/office/drawing/2018/hyperlinkcolor" val="tx"/>
                    </a:ext>
                  </a:extLst>
                </a:hlinkClick>
              </a:rPr>
              <a:t>Jesse.Frye@ky.gov</a:t>
            </a:r>
            <a:r>
              <a:rPr lang="en-US" sz="3200" dirty="0"/>
              <a:t>  Cell:  502.382.7458</a:t>
            </a:r>
          </a:p>
          <a:p>
            <a:pPr algn="ctr"/>
            <a:r>
              <a:rPr lang="en-US" sz="3200" dirty="0"/>
              <a:t>Stephanie Stefanic, </a:t>
            </a:r>
            <a:r>
              <a:rPr lang="en-US" sz="3200" dirty="0">
                <a:hlinkClick r:id="rId6">
                  <a:extLst>
                    <a:ext uri="{A12FA001-AC4F-418D-AE19-62706E023703}">
                      <ahyp:hlinkClr xmlns:ahyp="http://schemas.microsoft.com/office/drawing/2018/hyperlinkcolor" val="tx"/>
                    </a:ext>
                  </a:extLst>
                </a:hlinkClick>
              </a:rPr>
              <a:t>Stephanie.Stefanic@KY.gov</a:t>
            </a:r>
            <a:r>
              <a:rPr lang="en-US" sz="3200" dirty="0"/>
              <a:t>  Cell:  502.401.9908</a:t>
            </a:r>
          </a:p>
          <a:p>
            <a:pPr algn="ctr"/>
            <a:r>
              <a:rPr lang="en-US" sz="3200" dirty="0"/>
              <a:t>Branch Manager</a:t>
            </a:r>
          </a:p>
          <a:p>
            <a:pPr algn="ctr"/>
            <a:r>
              <a:rPr lang="en-US" sz="3200" dirty="0"/>
              <a:t>Tina Garland, </a:t>
            </a:r>
            <a:r>
              <a:rPr lang="en-US" sz="3200" dirty="0">
                <a:hlinkClick r:id="rId7">
                  <a:extLst>
                    <a:ext uri="{A12FA001-AC4F-418D-AE19-62706E023703}">
                      <ahyp:hlinkClr xmlns:ahyp="http://schemas.microsoft.com/office/drawing/2018/hyperlinkcolor" val="tx"/>
                    </a:ext>
                  </a:extLst>
                </a:hlinkClick>
              </a:rPr>
              <a:t>Tina.Garland@ky.gov</a:t>
            </a:r>
            <a:r>
              <a:rPr lang="en-US" sz="3200" dirty="0"/>
              <a:t>  Cell</a:t>
            </a:r>
            <a:r>
              <a:rPr lang="en-US" sz="3200"/>
              <a:t>:  502.382.7505</a:t>
            </a:r>
            <a:endParaRPr lang="en-US" sz="3200" dirty="0"/>
          </a:p>
          <a:p>
            <a:pPr algn="ctr"/>
            <a:endParaRPr lang="en-US" sz="3200" dirty="0"/>
          </a:p>
          <a:p>
            <a:pPr algn="ct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66" b="7666"/>
          <a:stretch>
            <a:fillRect/>
          </a:stretch>
        </p:blipFill>
        <p:spPr>
          <a:xfrm>
            <a:off x="0" y="0"/>
            <a:ext cx="18288000" cy="10287000"/>
          </a:xfrm>
          <a:prstGeom prst="rect">
            <a:avLst/>
          </a:prstGeom>
        </p:spPr>
      </p:pic>
      <p:grpSp>
        <p:nvGrpSpPr>
          <p:cNvPr id="3" name="Group 3"/>
          <p:cNvGrpSpPr/>
          <p:nvPr/>
        </p:nvGrpSpPr>
        <p:grpSpPr>
          <a:xfrm>
            <a:off x="1302208" y="4747033"/>
            <a:ext cx="5043042" cy="3782387"/>
            <a:chOff x="0" y="0"/>
            <a:chExt cx="1328209" cy="996184"/>
          </a:xfrm>
        </p:grpSpPr>
        <p:sp>
          <p:nvSpPr>
            <p:cNvPr id="4" name="Freeform 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3005666" y="3870518"/>
            <a:ext cx="1106933" cy="1099912"/>
            <a:chOff x="0" y="0"/>
            <a:chExt cx="692525" cy="688133"/>
          </a:xfrm>
        </p:grpSpPr>
        <p:sp>
          <p:nvSpPr>
            <p:cNvPr id="7" name="Freeform 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9" name="Group 9"/>
          <p:cNvGrpSpPr>
            <a:grpSpLocks noChangeAspect="1"/>
          </p:cNvGrpSpPr>
          <p:nvPr/>
        </p:nvGrpSpPr>
        <p:grpSpPr>
          <a:xfrm>
            <a:off x="3104715" y="3947007"/>
            <a:ext cx="908835" cy="908835"/>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24985" r="-24984"/>
              </a:stretch>
            </a:blipFill>
          </p:spPr>
          <p:txBody>
            <a:bodyPr/>
            <a:lstStyle/>
            <a:p>
              <a:endParaRPr lang="en-US"/>
            </a:p>
          </p:txBody>
        </p:sp>
      </p:grpSp>
      <p:sp>
        <p:nvSpPr>
          <p:cNvPr id="11" name="TextBox 11"/>
          <p:cNvSpPr txBox="1"/>
          <p:nvPr/>
        </p:nvSpPr>
        <p:spPr>
          <a:xfrm>
            <a:off x="1649122" y="5205354"/>
            <a:ext cx="4107603" cy="2940805"/>
          </a:xfrm>
          <a:prstGeom prst="rect">
            <a:avLst/>
          </a:prstGeom>
        </p:spPr>
        <p:txBody>
          <a:bodyPr lIns="0" tIns="0" rIns="0" bIns="0" rtlCol="0" anchor="t">
            <a:spAutoFit/>
          </a:bodyPr>
          <a:lstStyle/>
          <a:p>
            <a:pPr algn="just">
              <a:lnSpc>
                <a:spcPts val="3310"/>
              </a:lnSpc>
            </a:pPr>
            <a:r>
              <a:rPr lang="en-US" sz="2364" dirty="0">
                <a:solidFill>
                  <a:srgbClr val="FFFFFF"/>
                </a:solidFill>
                <a:latin typeface="Archivo Narrow"/>
              </a:rPr>
              <a:t>2023 year end redemption rate was 78%</a:t>
            </a:r>
          </a:p>
          <a:p>
            <a:pPr algn="just">
              <a:lnSpc>
                <a:spcPts val="3310"/>
              </a:lnSpc>
            </a:pPr>
            <a:r>
              <a:rPr lang="en-US" sz="2364" dirty="0">
                <a:solidFill>
                  <a:srgbClr val="FFFFFF"/>
                </a:solidFill>
                <a:latin typeface="Archivo Narrow"/>
              </a:rPr>
              <a:t>12,073 issued cards in 2023 and 12,067 used at least some of the benefits</a:t>
            </a:r>
          </a:p>
          <a:p>
            <a:pPr algn="just">
              <a:lnSpc>
                <a:spcPts val="3310"/>
              </a:lnSpc>
            </a:pPr>
            <a:r>
              <a:rPr lang="en-US" sz="2364" dirty="0">
                <a:solidFill>
                  <a:srgbClr val="FFFFFF"/>
                </a:solidFill>
                <a:latin typeface="Archivo Narrow"/>
              </a:rPr>
              <a:t> 7,451 (61.7%) used the entire amount of benefits </a:t>
            </a:r>
          </a:p>
        </p:txBody>
      </p:sp>
      <p:sp>
        <p:nvSpPr>
          <p:cNvPr id="12" name="AutoShape 12"/>
          <p:cNvSpPr/>
          <p:nvPr/>
        </p:nvSpPr>
        <p:spPr>
          <a:xfrm>
            <a:off x="7066609" y="2711508"/>
            <a:ext cx="4091467"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13" name="Group 13"/>
          <p:cNvGrpSpPr/>
          <p:nvPr/>
        </p:nvGrpSpPr>
        <p:grpSpPr>
          <a:xfrm>
            <a:off x="6622479" y="4747033"/>
            <a:ext cx="5043042" cy="3782387"/>
            <a:chOff x="0" y="0"/>
            <a:chExt cx="1328209" cy="996184"/>
          </a:xfrm>
        </p:grpSpPr>
        <p:sp>
          <p:nvSpPr>
            <p:cNvPr id="14" name="Freeform 1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6" name="Group 16"/>
          <p:cNvGrpSpPr/>
          <p:nvPr/>
        </p:nvGrpSpPr>
        <p:grpSpPr>
          <a:xfrm>
            <a:off x="8523812" y="3870518"/>
            <a:ext cx="1106933" cy="1099912"/>
            <a:chOff x="0" y="0"/>
            <a:chExt cx="692525" cy="688133"/>
          </a:xfrm>
        </p:grpSpPr>
        <p:sp>
          <p:nvSpPr>
            <p:cNvPr id="17" name="Freeform 1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19" name="Group 19"/>
          <p:cNvGrpSpPr>
            <a:grpSpLocks noChangeAspect="1"/>
          </p:cNvGrpSpPr>
          <p:nvPr/>
        </p:nvGrpSpPr>
        <p:grpSpPr>
          <a:xfrm>
            <a:off x="8622861" y="3947007"/>
            <a:ext cx="908835" cy="908835"/>
            <a:chOff x="0" y="0"/>
            <a:chExt cx="6350000" cy="6350000"/>
          </a:xfrm>
        </p:grpSpPr>
        <p:sp>
          <p:nvSpPr>
            <p:cNvPr id="20" name="Freeform 2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l="-21096" r="-21096"/>
              </a:stretch>
            </a:blipFill>
          </p:spPr>
          <p:txBody>
            <a:bodyPr/>
            <a:lstStyle/>
            <a:p>
              <a:endParaRPr lang="en-US"/>
            </a:p>
          </p:txBody>
        </p:sp>
      </p:grpSp>
      <p:sp>
        <p:nvSpPr>
          <p:cNvPr id="21" name="TextBox 21"/>
          <p:cNvSpPr txBox="1"/>
          <p:nvPr/>
        </p:nvSpPr>
        <p:spPr>
          <a:xfrm>
            <a:off x="6940854" y="5246187"/>
            <a:ext cx="4489146" cy="2221057"/>
          </a:xfrm>
          <a:prstGeom prst="rect">
            <a:avLst/>
          </a:prstGeom>
        </p:spPr>
        <p:txBody>
          <a:bodyPr wrap="square" lIns="0" tIns="0" rIns="0" bIns="0" rtlCol="0" anchor="t">
            <a:spAutoFit/>
          </a:bodyPr>
          <a:lstStyle/>
          <a:p>
            <a:pPr algn="just">
              <a:lnSpc>
                <a:spcPts val="3499"/>
              </a:lnSpc>
            </a:pPr>
            <a:r>
              <a:rPr lang="en-US" sz="2499" dirty="0">
                <a:solidFill>
                  <a:srgbClr val="FFFFFF"/>
                </a:solidFill>
                <a:latin typeface="Archivo Narrow"/>
              </a:rPr>
              <a:t>43,931 Market Transactions</a:t>
            </a:r>
          </a:p>
          <a:p>
            <a:pPr algn="just">
              <a:lnSpc>
                <a:spcPts val="3499"/>
              </a:lnSpc>
            </a:pPr>
            <a:r>
              <a:rPr lang="en-US" sz="2499" dirty="0">
                <a:solidFill>
                  <a:srgbClr val="FFFFFF"/>
                </a:solidFill>
                <a:latin typeface="Archivo Narrow"/>
              </a:rPr>
              <a:t>Average Transaction $10.76</a:t>
            </a:r>
          </a:p>
          <a:p>
            <a:pPr algn="just">
              <a:lnSpc>
                <a:spcPts val="3499"/>
              </a:lnSpc>
            </a:pPr>
            <a:r>
              <a:rPr lang="en-US" sz="2499" dirty="0">
                <a:solidFill>
                  <a:srgbClr val="FFFFFF"/>
                </a:solidFill>
                <a:latin typeface="Archivo Narrow"/>
              </a:rPr>
              <a:t>Total Sales $472,650 up from $356,060 in 2022 from an available $476,535</a:t>
            </a:r>
          </a:p>
        </p:txBody>
      </p:sp>
      <p:grpSp>
        <p:nvGrpSpPr>
          <p:cNvPr id="22" name="Group 22"/>
          <p:cNvGrpSpPr/>
          <p:nvPr/>
        </p:nvGrpSpPr>
        <p:grpSpPr>
          <a:xfrm>
            <a:off x="12140625" y="4747033"/>
            <a:ext cx="5043042" cy="3782387"/>
            <a:chOff x="0" y="0"/>
            <a:chExt cx="1328209" cy="996184"/>
          </a:xfrm>
        </p:grpSpPr>
        <p:sp>
          <p:nvSpPr>
            <p:cNvPr id="23" name="Freeform 23"/>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25" name="Group 25"/>
          <p:cNvGrpSpPr/>
          <p:nvPr/>
        </p:nvGrpSpPr>
        <p:grpSpPr>
          <a:xfrm>
            <a:off x="14041958" y="3870518"/>
            <a:ext cx="1106933" cy="1099912"/>
            <a:chOff x="0" y="0"/>
            <a:chExt cx="692525" cy="688133"/>
          </a:xfrm>
        </p:grpSpPr>
        <p:sp>
          <p:nvSpPr>
            <p:cNvPr id="26" name="Freeform 26"/>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8" name="Group 28"/>
          <p:cNvGrpSpPr>
            <a:grpSpLocks noChangeAspect="1"/>
          </p:cNvGrpSpPr>
          <p:nvPr/>
        </p:nvGrpSpPr>
        <p:grpSpPr>
          <a:xfrm>
            <a:off x="14141006" y="3947007"/>
            <a:ext cx="908835" cy="908835"/>
            <a:chOff x="0" y="0"/>
            <a:chExt cx="6350000" cy="6350000"/>
          </a:xfrm>
        </p:grpSpPr>
        <p:sp>
          <p:nvSpPr>
            <p:cNvPr id="29" name="Freeform 29"/>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24985" r="-24984"/>
              </a:stretch>
            </a:blipFill>
          </p:spPr>
          <p:txBody>
            <a:bodyPr/>
            <a:lstStyle/>
            <a:p>
              <a:endParaRPr lang="en-US"/>
            </a:p>
          </p:txBody>
        </p:sp>
      </p:grpSp>
      <p:sp>
        <p:nvSpPr>
          <p:cNvPr id="30" name="TextBox 30"/>
          <p:cNvSpPr txBox="1"/>
          <p:nvPr/>
        </p:nvSpPr>
        <p:spPr>
          <a:xfrm>
            <a:off x="12423936" y="5513994"/>
            <a:ext cx="4342975" cy="1795363"/>
          </a:xfrm>
          <a:prstGeom prst="rect">
            <a:avLst/>
          </a:prstGeom>
        </p:spPr>
        <p:txBody>
          <a:bodyPr lIns="0" tIns="0" rIns="0" bIns="0" rtlCol="0" anchor="t">
            <a:spAutoFit/>
          </a:bodyPr>
          <a:lstStyle/>
          <a:p>
            <a:pPr algn="just">
              <a:lnSpc>
                <a:spcPts val="3499"/>
              </a:lnSpc>
            </a:pPr>
            <a:r>
              <a:rPr lang="en-US" sz="2499" dirty="0">
                <a:solidFill>
                  <a:srgbClr val="FFFFFF"/>
                </a:solidFill>
                <a:latin typeface="Archivo Narrow"/>
              </a:rPr>
              <a:t>Average sale for Participating Farmer was $925 up from $858</a:t>
            </a:r>
          </a:p>
          <a:p>
            <a:pPr algn="just">
              <a:lnSpc>
                <a:spcPts val="3499"/>
              </a:lnSpc>
            </a:pPr>
            <a:r>
              <a:rPr lang="en-US" sz="2499" dirty="0">
                <a:solidFill>
                  <a:srgbClr val="FFFFFF"/>
                </a:solidFill>
                <a:latin typeface="Archivo Narrow"/>
              </a:rPr>
              <a:t>16 Farmers Claimed more than $5,000 in sales up from 13 in 2022</a:t>
            </a:r>
          </a:p>
        </p:txBody>
      </p:sp>
      <p:sp>
        <p:nvSpPr>
          <p:cNvPr id="31" name="TextBox 31"/>
          <p:cNvSpPr txBox="1"/>
          <p:nvPr/>
        </p:nvSpPr>
        <p:spPr>
          <a:xfrm>
            <a:off x="1181402" y="1125757"/>
            <a:ext cx="15925196" cy="1387393"/>
          </a:xfrm>
          <a:prstGeom prst="rect">
            <a:avLst/>
          </a:prstGeom>
        </p:spPr>
        <p:txBody>
          <a:bodyPr lIns="0" tIns="0" rIns="0" bIns="0" rtlCol="0" anchor="t">
            <a:spAutoFit/>
          </a:bodyPr>
          <a:lstStyle/>
          <a:p>
            <a:pPr algn="ctr">
              <a:lnSpc>
                <a:spcPts val="11200"/>
              </a:lnSpc>
            </a:pPr>
            <a:r>
              <a:rPr lang="en-US" sz="8000" dirty="0">
                <a:solidFill>
                  <a:srgbClr val="FFFFFF"/>
                </a:solidFill>
                <a:latin typeface="Archivo Narrow Bold"/>
              </a:rPr>
              <a:t>STATISTICS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25" b="7825"/>
          <a:stretch>
            <a:fillRect/>
          </a:stretch>
        </p:blipFill>
        <p:spPr>
          <a:xfrm>
            <a:off x="0" y="0"/>
            <a:ext cx="18288000" cy="10287000"/>
          </a:xfrm>
          <a:prstGeom prst="rect">
            <a:avLst/>
          </a:prstGeom>
        </p:spPr>
      </p:pic>
      <p:grpSp>
        <p:nvGrpSpPr>
          <p:cNvPr id="3" name="Group 3"/>
          <p:cNvGrpSpPr/>
          <p:nvPr/>
        </p:nvGrpSpPr>
        <p:grpSpPr>
          <a:xfrm>
            <a:off x="4702074" y="6984823"/>
            <a:ext cx="8940794" cy="2273477"/>
            <a:chOff x="0" y="0"/>
            <a:chExt cx="4274726" cy="598776"/>
          </a:xfrm>
        </p:grpSpPr>
        <p:sp>
          <p:nvSpPr>
            <p:cNvPr id="4" name="Freeform 4"/>
            <p:cNvSpPr/>
            <p:nvPr/>
          </p:nvSpPr>
          <p:spPr>
            <a:xfrm>
              <a:off x="0" y="0"/>
              <a:ext cx="4274726" cy="598776"/>
            </a:xfrm>
            <a:custGeom>
              <a:avLst/>
              <a:gdLst/>
              <a:ahLst/>
              <a:cxnLst/>
              <a:rect l="l" t="t" r="r" b="b"/>
              <a:pathLst>
                <a:path w="4274726" h="598776">
                  <a:moveTo>
                    <a:pt x="4770" y="0"/>
                  </a:moveTo>
                  <a:lnTo>
                    <a:pt x="4269956" y="0"/>
                  </a:lnTo>
                  <a:cubicBezTo>
                    <a:pt x="4271221" y="0"/>
                    <a:pt x="4272434" y="503"/>
                    <a:pt x="4273329" y="1397"/>
                  </a:cubicBezTo>
                  <a:cubicBezTo>
                    <a:pt x="4274223" y="2292"/>
                    <a:pt x="4274726" y="3505"/>
                    <a:pt x="4274726" y="4770"/>
                  </a:cubicBezTo>
                  <a:lnTo>
                    <a:pt x="4274726" y="594006"/>
                  </a:lnTo>
                  <a:cubicBezTo>
                    <a:pt x="4274726" y="595271"/>
                    <a:pt x="4274223" y="596484"/>
                    <a:pt x="4273329" y="597379"/>
                  </a:cubicBezTo>
                  <a:cubicBezTo>
                    <a:pt x="4272434" y="598273"/>
                    <a:pt x="4271221" y="598776"/>
                    <a:pt x="4269956" y="598776"/>
                  </a:cubicBezTo>
                  <a:lnTo>
                    <a:pt x="4770" y="598776"/>
                  </a:lnTo>
                  <a:cubicBezTo>
                    <a:pt x="3505" y="598776"/>
                    <a:pt x="2292" y="598273"/>
                    <a:pt x="1397" y="597379"/>
                  </a:cubicBezTo>
                  <a:cubicBezTo>
                    <a:pt x="503" y="596484"/>
                    <a:pt x="0" y="595271"/>
                    <a:pt x="0" y="594006"/>
                  </a:cubicBezTo>
                  <a:lnTo>
                    <a:pt x="0" y="4770"/>
                  </a:lnTo>
                  <a:cubicBezTo>
                    <a:pt x="0" y="3505"/>
                    <a:pt x="503" y="2292"/>
                    <a:pt x="1397" y="1397"/>
                  </a:cubicBezTo>
                  <a:cubicBezTo>
                    <a:pt x="2292" y="503"/>
                    <a:pt x="3505" y="0"/>
                    <a:pt x="4770"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a:grpSpLocks noChangeAspect="1"/>
          </p:cNvGrpSpPr>
          <p:nvPr/>
        </p:nvGrpSpPr>
        <p:grpSpPr>
          <a:xfrm>
            <a:off x="13585927" y="1028700"/>
            <a:ext cx="3342445" cy="3988158"/>
            <a:chOff x="0" y="0"/>
            <a:chExt cx="3727450" cy="4447540"/>
          </a:xfrm>
        </p:grpSpPr>
        <p:sp>
          <p:nvSpPr>
            <p:cNvPr id="7" name="Freeform 7"/>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3"/>
              <a:stretch>
                <a:fillRect l="-39607" r="-39607"/>
              </a:stretch>
            </a:blipFill>
          </p:spPr>
          <p:txBody>
            <a:bodyPr/>
            <a:lstStyle/>
            <a:p>
              <a:endParaRPr lang="en-US"/>
            </a:p>
          </p:txBody>
        </p:sp>
        <p:sp>
          <p:nvSpPr>
            <p:cNvPr id="8" name="Freeform 8"/>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9" name="Group 9"/>
          <p:cNvGrpSpPr>
            <a:grpSpLocks noChangeAspect="1"/>
          </p:cNvGrpSpPr>
          <p:nvPr/>
        </p:nvGrpSpPr>
        <p:grpSpPr>
          <a:xfrm>
            <a:off x="13585927" y="5270142"/>
            <a:ext cx="3342445" cy="3988158"/>
            <a:chOff x="0" y="0"/>
            <a:chExt cx="3727450" cy="4447540"/>
          </a:xfrm>
        </p:grpSpPr>
        <p:sp>
          <p:nvSpPr>
            <p:cNvPr id="10" name="Freeform 10"/>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4"/>
              <a:stretch>
                <a:fillRect l="-39999" r="-39999"/>
              </a:stretch>
            </a:blipFill>
          </p:spPr>
          <p:txBody>
            <a:bodyPr/>
            <a:lstStyle/>
            <a:p>
              <a:endParaRPr lang="en-US"/>
            </a:p>
          </p:txBody>
        </p:sp>
        <p:sp>
          <p:nvSpPr>
            <p:cNvPr id="11" name="Freeform 11"/>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12" name="Group 12"/>
          <p:cNvGrpSpPr>
            <a:grpSpLocks noChangeAspect="1"/>
          </p:cNvGrpSpPr>
          <p:nvPr/>
        </p:nvGrpSpPr>
        <p:grpSpPr>
          <a:xfrm>
            <a:off x="1389654" y="1028700"/>
            <a:ext cx="3342445" cy="3988158"/>
            <a:chOff x="0" y="0"/>
            <a:chExt cx="3727450" cy="4447540"/>
          </a:xfrm>
        </p:grpSpPr>
        <p:sp>
          <p:nvSpPr>
            <p:cNvPr id="13" name="Freeform 13"/>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5"/>
              <a:stretch>
                <a:fillRect l="-39887" r="-39887"/>
              </a:stretch>
            </a:blipFill>
          </p:spPr>
          <p:txBody>
            <a:bodyPr/>
            <a:lstStyle/>
            <a:p>
              <a:endParaRPr lang="en-US"/>
            </a:p>
          </p:txBody>
        </p:sp>
        <p:sp>
          <p:nvSpPr>
            <p:cNvPr id="14" name="Freeform 14"/>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13D10"/>
            </a:solidFill>
          </p:spPr>
          <p:txBody>
            <a:bodyPr/>
            <a:lstStyle/>
            <a:p>
              <a:endParaRPr lang="en-US"/>
            </a:p>
          </p:txBody>
        </p:sp>
      </p:grpSp>
      <p:grpSp>
        <p:nvGrpSpPr>
          <p:cNvPr id="15" name="Group 15"/>
          <p:cNvGrpSpPr>
            <a:grpSpLocks noChangeAspect="1"/>
          </p:cNvGrpSpPr>
          <p:nvPr/>
        </p:nvGrpSpPr>
        <p:grpSpPr>
          <a:xfrm>
            <a:off x="1389654" y="5270142"/>
            <a:ext cx="3342445" cy="3988158"/>
            <a:chOff x="0" y="0"/>
            <a:chExt cx="3727450" cy="4447540"/>
          </a:xfrm>
        </p:grpSpPr>
        <p:sp>
          <p:nvSpPr>
            <p:cNvPr id="16" name="Freeform 16"/>
            <p:cNvSpPr/>
            <p:nvPr/>
          </p:nvSpPr>
          <p:spPr>
            <a:xfrm>
              <a:off x="63500" y="63500"/>
              <a:ext cx="3600450" cy="4320540"/>
            </a:xfrm>
            <a:custGeom>
              <a:avLst/>
              <a:gdLst/>
              <a:ahLst/>
              <a:cxnLst/>
              <a:rect l="l" t="t" r="r" b="b"/>
              <a:pathLst>
                <a:path w="3600450" h="4320540">
                  <a:moveTo>
                    <a:pt x="0" y="0"/>
                  </a:moveTo>
                  <a:lnTo>
                    <a:pt x="3600450" y="0"/>
                  </a:lnTo>
                  <a:lnTo>
                    <a:pt x="3600450" y="4320540"/>
                  </a:lnTo>
                  <a:lnTo>
                    <a:pt x="0" y="4320540"/>
                  </a:lnTo>
                  <a:close/>
                </a:path>
              </a:pathLst>
            </a:custGeom>
            <a:blipFill>
              <a:blip r:embed="rId6"/>
              <a:stretch>
                <a:fillRect l="-40056" r="-40056"/>
              </a:stretch>
            </a:blipFill>
          </p:spPr>
          <p:txBody>
            <a:bodyPr/>
            <a:lstStyle/>
            <a:p>
              <a:endParaRPr lang="en-US"/>
            </a:p>
          </p:txBody>
        </p:sp>
        <p:sp>
          <p:nvSpPr>
            <p:cNvPr id="17" name="Freeform 17"/>
            <p:cNvSpPr/>
            <p:nvPr/>
          </p:nvSpPr>
          <p:spPr>
            <a:xfrm>
              <a:off x="0" y="0"/>
              <a:ext cx="3727450" cy="4447540"/>
            </a:xfrm>
            <a:custGeom>
              <a:avLst/>
              <a:gdLst/>
              <a:ahLst/>
              <a:cxnLst/>
              <a:rect l="l" t="t" r="r" b="b"/>
              <a:pathLst>
                <a:path w="3727450" h="4447540">
                  <a:moveTo>
                    <a:pt x="3727450" y="4447540"/>
                  </a:moveTo>
                  <a:lnTo>
                    <a:pt x="0" y="4447540"/>
                  </a:lnTo>
                  <a:lnTo>
                    <a:pt x="0" y="0"/>
                  </a:lnTo>
                  <a:lnTo>
                    <a:pt x="3727450" y="0"/>
                  </a:lnTo>
                  <a:lnTo>
                    <a:pt x="3727450" y="4447540"/>
                  </a:lnTo>
                  <a:close/>
                  <a:moveTo>
                    <a:pt x="127000" y="4320540"/>
                  </a:moveTo>
                  <a:lnTo>
                    <a:pt x="3600450" y="4320540"/>
                  </a:lnTo>
                  <a:lnTo>
                    <a:pt x="3600450" y="127000"/>
                  </a:lnTo>
                  <a:lnTo>
                    <a:pt x="127000" y="127000"/>
                  </a:lnTo>
                  <a:lnTo>
                    <a:pt x="127000" y="4320540"/>
                  </a:lnTo>
                  <a:close/>
                </a:path>
              </a:pathLst>
            </a:custGeom>
            <a:solidFill>
              <a:srgbClr val="2A4B16"/>
            </a:solidFill>
          </p:spPr>
          <p:txBody>
            <a:bodyPr/>
            <a:lstStyle/>
            <a:p>
              <a:endParaRPr lang="en-US"/>
            </a:p>
          </p:txBody>
        </p:sp>
      </p:grpSp>
      <p:grpSp>
        <p:nvGrpSpPr>
          <p:cNvPr id="18" name="Group 18"/>
          <p:cNvGrpSpPr/>
          <p:nvPr/>
        </p:nvGrpSpPr>
        <p:grpSpPr>
          <a:xfrm>
            <a:off x="4959639" y="1028700"/>
            <a:ext cx="8449732" cy="3384374"/>
            <a:chOff x="0" y="0"/>
            <a:chExt cx="1149127" cy="460260"/>
          </a:xfrm>
        </p:grpSpPr>
        <p:sp>
          <p:nvSpPr>
            <p:cNvPr id="19" name="Freeform 19"/>
            <p:cNvSpPr/>
            <p:nvPr/>
          </p:nvSpPr>
          <p:spPr>
            <a:xfrm>
              <a:off x="0" y="0"/>
              <a:ext cx="1149127" cy="460260"/>
            </a:xfrm>
            <a:custGeom>
              <a:avLst/>
              <a:gdLst/>
              <a:ahLst/>
              <a:cxnLst/>
              <a:rect l="l" t="t" r="r" b="b"/>
              <a:pathLst>
                <a:path w="1149127" h="460260">
                  <a:moveTo>
                    <a:pt x="9162" y="0"/>
                  </a:moveTo>
                  <a:lnTo>
                    <a:pt x="1139965" y="0"/>
                  </a:lnTo>
                  <a:cubicBezTo>
                    <a:pt x="1145025" y="0"/>
                    <a:pt x="1149127" y="4102"/>
                    <a:pt x="1149127" y="9162"/>
                  </a:cubicBezTo>
                  <a:lnTo>
                    <a:pt x="1149127" y="451098"/>
                  </a:lnTo>
                  <a:cubicBezTo>
                    <a:pt x="1149127" y="453528"/>
                    <a:pt x="1148162" y="455859"/>
                    <a:pt x="1146444" y="457577"/>
                  </a:cubicBezTo>
                  <a:cubicBezTo>
                    <a:pt x="1144726" y="459295"/>
                    <a:pt x="1142395" y="460260"/>
                    <a:pt x="1139965" y="460260"/>
                  </a:cubicBezTo>
                  <a:lnTo>
                    <a:pt x="9162" y="460260"/>
                  </a:lnTo>
                  <a:cubicBezTo>
                    <a:pt x="4102" y="460260"/>
                    <a:pt x="0" y="456158"/>
                    <a:pt x="0" y="451098"/>
                  </a:cubicBezTo>
                  <a:lnTo>
                    <a:pt x="0" y="9162"/>
                  </a:lnTo>
                  <a:cubicBezTo>
                    <a:pt x="0" y="4102"/>
                    <a:pt x="4102" y="0"/>
                    <a:pt x="9162" y="0"/>
                  </a:cubicBezTo>
                  <a:close/>
                </a:path>
              </a:pathLst>
            </a:custGeom>
            <a:solidFill>
              <a:srgbClr val="2A4B16"/>
            </a:solidFill>
          </p:spPr>
          <p:txBody>
            <a:bodyPr/>
            <a:lstStyle/>
            <a:p>
              <a:endParaRPr lang="en-US"/>
            </a:p>
          </p:txBody>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1" name="Group 21"/>
          <p:cNvGrpSpPr>
            <a:grpSpLocks noChangeAspect="1"/>
          </p:cNvGrpSpPr>
          <p:nvPr/>
        </p:nvGrpSpPr>
        <p:grpSpPr>
          <a:xfrm>
            <a:off x="5100122" y="1179069"/>
            <a:ext cx="8154261" cy="3095358"/>
            <a:chOff x="0" y="0"/>
            <a:chExt cx="6350000" cy="2410460"/>
          </a:xfrm>
        </p:grpSpPr>
        <p:sp>
          <p:nvSpPr>
            <p:cNvPr id="22" name="Freeform 22"/>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7"/>
              <a:stretch>
                <a:fillRect t="-37647" b="-37647"/>
              </a:stretch>
            </a:blipFill>
          </p:spPr>
          <p:txBody>
            <a:bodyPr/>
            <a:lstStyle/>
            <a:p>
              <a:endParaRPr lang="en-US"/>
            </a:p>
          </p:txBody>
        </p:sp>
      </p:grpSp>
      <p:sp>
        <p:nvSpPr>
          <p:cNvPr id="23" name="TextBox 23"/>
          <p:cNvSpPr txBox="1"/>
          <p:nvPr/>
        </p:nvSpPr>
        <p:spPr>
          <a:xfrm>
            <a:off x="4645133" y="7860696"/>
            <a:ext cx="9194692" cy="1346522"/>
          </a:xfrm>
          <a:prstGeom prst="rect">
            <a:avLst/>
          </a:prstGeom>
        </p:spPr>
        <p:txBody>
          <a:bodyPr wrap="square" lIns="0" tIns="0" rIns="0" bIns="0" rtlCol="0" anchor="t">
            <a:spAutoFit/>
          </a:bodyPr>
          <a:lstStyle/>
          <a:p>
            <a:pPr algn="ctr">
              <a:lnSpc>
                <a:spcPts val="3499"/>
              </a:lnSpc>
            </a:pPr>
            <a:r>
              <a:rPr lang="en-US" sz="2499" dirty="0">
                <a:solidFill>
                  <a:srgbClr val="FFFFFF"/>
                </a:solidFill>
                <a:latin typeface="Archivo Narrow"/>
              </a:rPr>
              <a:t>We, KDA, would like to thank the 115 Farmers’ Markets and 98 Distribution Agencies who did not waiver in the face of change to make all this happen for the seniors of Kentucky.  Approximately 12,073 seniors received benefits.</a:t>
            </a:r>
          </a:p>
        </p:txBody>
      </p:sp>
      <p:sp>
        <p:nvSpPr>
          <p:cNvPr id="24" name="AutoShape 24"/>
          <p:cNvSpPr/>
          <p:nvPr/>
        </p:nvSpPr>
        <p:spPr>
          <a:xfrm>
            <a:off x="7098267" y="7226121"/>
            <a:ext cx="4091467" cy="0"/>
          </a:xfrm>
          <a:prstGeom prst="line">
            <a:avLst/>
          </a:prstGeom>
          <a:ln w="38100" cap="flat">
            <a:solidFill>
              <a:srgbClr val="FFBB03"/>
            </a:solidFill>
            <a:prstDash val="solid"/>
            <a:headEnd type="none" w="sm" len="sm"/>
            <a:tailEnd type="none" w="sm" len="sm"/>
          </a:ln>
        </p:spPr>
        <p:txBody>
          <a:bodyPr/>
          <a:lstStyle/>
          <a:p>
            <a:endParaRPr lang="en-US"/>
          </a:p>
        </p:txBody>
      </p:sp>
      <p:sp>
        <p:nvSpPr>
          <p:cNvPr id="25" name="TextBox 25"/>
          <p:cNvSpPr txBox="1"/>
          <p:nvPr/>
        </p:nvSpPr>
        <p:spPr>
          <a:xfrm>
            <a:off x="4949943" y="4460726"/>
            <a:ext cx="8304440" cy="2457450"/>
          </a:xfrm>
          <a:prstGeom prst="rect">
            <a:avLst/>
          </a:prstGeom>
        </p:spPr>
        <p:txBody>
          <a:bodyPr lIns="0" tIns="0" rIns="0" bIns="0" rtlCol="0" anchor="t">
            <a:spAutoFit/>
          </a:bodyPr>
          <a:lstStyle/>
          <a:p>
            <a:pPr algn="ctr">
              <a:lnSpc>
                <a:spcPts val="9600"/>
              </a:lnSpc>
            </a:pPr>
            <a:r>
              <a:rPr lang="en-US" sz="8000" dirty="0">
                <a:solidFill>
                  <a:srgbClr val="2A4B16"/>
                </a:solidFill>
                <a:latin typeface="Archivo Narrow Bold"/>
              </a:rPr>
              <a:t>2023 A HUGE SUCCESS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D699EB-A38E-C21A-F95E-8FEF50A05F3C}"/>
              </a:ext>
            </a:extLst>
          </p:cNvPr>
          <p:cNvPicPr>
            <a:picLocks noChangeAspect="1"/>
          </p:cNvPicPr>
          <p:nvPr/>
        </p:nvPicPr>
        <p:blipFill>
          <a:blip r:embed="rId2"/>
          <a:srcRect t="7825" b="782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C9172D96-76BE-EE3C-FDE8-602C53EDB14A}"/>
              </a:ext>
            </a:extLst>
          </p:cNvPr>
          <p:cNvSpPr txBox="1"/>
          <p:nvPr/>
        </p:nvSpPr>
        <p:spPr>
          <a:xfrm>
            <a:off x="1371600" y="1562100"/>
            <a:ext cx="15925799" cy="8304847"/>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dirty="0"/>
              <a:t>The market must be an organized market.  To be considered “organized,” the market must have an established contact person/decision maker and meet at a named location at least once a week during the market season with specified days and operating times.</a:t>
            </a:r>
          </a:p>
          <a:p>
            <a:endParaRPr lang="en-US" sz="4000" b="1" dirty="0"/>
          </a:p>
          <a:p>
            <a:pPr marL="285750" indent="-285750">
              <a:buFont typeface="Arial" panose="020B0604020202020204" pitchFamily="34" charset="0"/>
              <a:buChar char="•"/>
            </a:pPr>
            <a:r>
              <a:rPr lang="en-US" sz="4000" b="1" dirty="0"/>
              <a:t>The market must experience one full growing season as a registered KDA market before submitting a new market application to the SFMNP.</a:t>
            </a:r>
          </a:p>
          <a:p>
            <a:endParaRPr lang="en-US" sz="4000" b="1" dirty="0"/>
          </a:p>
          <a:p>
            <a:pPr marL="285750" indent="-285750">
              <a:buFont typeface="Arial" panose="020B0604020202020204" pitchFamily="34" charset="0"/>
              <a:buChar char="•"/>
            </a:pPr>
            <a:r>
              <a:rPr lang="en-US" sz="4000" b="1" dirty="0"/>
              <a:t>The market must be registered with KDA and approved as a Kentucky Proud market.  </a:t>
            </a:r>
          </a:p>
          <a:p>
            <a:endParaRPr lang="en-US" sz="4000" b="1" dirty="0"/>
          </a:p>
          <a:p>
            <a:pPr marL="285750" indent="-285750">
              <a:buFont typeface="Arial" panose="020B0604020202020204" pitchFamily="34" charset="0"/>
              <a:buChar char="•"/>
            </a:pPr>
            <a:r>
              <a:rPr lang="en-US" sz="4000" b="1" dirty="0"/>
              <a:t>The market must sell locally grown fresh produce.  Locally grown means grown in Kentucky or within 50 miles of the Kentucky border.</a:t>
            </a:r>
          </a:p>
        </p:txBody>
      </p:sp>
      <p:sp>
        <p:nvSpPr>
          <p:cNvPr id="5" name="TextBox 4">
            <a:extLst>
              <a:ext uri="{FF2B5EF4-FFF2-40B4-BE49-F238E27FC236}">
                <a16:creationId xmlns:a16="http://schemas.microsoft.com/office/drawing/2014/main" id="{A7551633-FC1E-AC00-206B-A356C42CB1EB}"/>
              </a:ext>
            </a:extLst>
          </p:cNvPr>
          <p:cNvSpPr txBox="1"/>
          <p:nvPr/>
        </p:nvSpPr>
        <p:spPr>
          <a:xfrm>
            <a:off x="2362200" y="285750"/>
            <a:ext cx="13680476" cy="1200329"/>
          </a:xfrm>
          <a:prstGeom prst="rect">
            <a:avLst/>
          </a:prstGeom>
          <a:noFill/>
        </p:spPr>
        <p:txBody>
          <a:bodyPr wrap="none" rtlCol="0">
            <a:spAutoFit/>
          </a:bodyPr>
          <a:lstStyle/>
          <a:p>
            <a:pPr algn="ctr"/>
            <a:r>
              <a:rPr lang="en-US" sz="7200" b="1" dirty="0"/>
              <a:t>Qualifications for Farmers’ Markets</a:t>
            </a:r>
          </a:p>
        </p:txBody>
      </p:sp>
    </p:spTree>
    <p:extLst>
      <p:ext uri="{BB962C8B-B14F-4D97-AF65-F5344CB8AC3E}">
        <p14:creationId xmlns:p14="http://schemas.microsoft.com/office/powerpoint/2010/main" val="1292614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D699EB-A38E-C21A-F95E-8FEF50A05F3C}"/>
              </a:ext>
            </a:extLst>
          </p:cNvPr>
          <p:cNvPicPr>
            <a:picLocks noChangeAspect="1"/>
          </p:cNvPicPr>
          <p:nvPr/>
        </p:nvPicPr>
        <p:blipFill>
          <a:blip r:embed="rId2"/>
          <a:srcRect t="7825" b="782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C9172D96-76BE-EE3C-FDE8-602C53EDB14A}"/>
              </a:ext>
            </a:extLst>
          </p:cNvPr>
          <p:cNvSpPr txBox="1"/>
          <p:nvPr/>
        </p:nvSpPr>
        <p:spPr>
          <a:xfrm>
            <a:off x="1181100" y="2363705"/>
            <a:ext cx="15925799" cy="6986528"/>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3200" b="1" dirty="0"/>
              <a:t>Be a member of an approved KDA and SFMNP Farmers’ Market.</a:t>
            </a:r>
          </a:p>
          <a:p>
            <a:endParaRPr lang="en-US" sz="3200" b="1" dirty="0"/>
          </a:p>
          <a:p>
            <a:pPr marL="285750" indent="-285750">
              <a:buFont typeface="Arial" panose="020B0604020202020204" pitchFamily="34" charset="0"/>
              <a:buChar char="•"/>
            </a:pPr>
            <a:r>
              <a:rPr lang="en-US" sz="3200" b="1" dirty="0"/>
              <a:t>Must attend a KDA approved training session each year and train employees selling at the market on SFMNP procedures.</a:t>
            </a:r>
          </a:p>
          <a:p>
            <a:endParaRPr lang="en-US" sz="3200" b="1" dirty="0"/>
          </a:p>
          <a:p>
            <a:pPr marL="285750" indent="-285750">
              <a:buFont typeface="Arial" panose="020B0604020202020204" pitchFamily="34" charset="0"/>
              <a:buChar char="•"/>
            </a:pPr>
            <a:r>
              <a:rPr lang="en-US" sz="3200" b="1" dirty="0"/>
              <a:t>Post SFMNP sign, provided by KDA with individual identifier (farm) number, at market booth to identify as a vendor.</a:t>
            </a:r>
          </a:p>
          <a:p>
            <a:endParaRPr lang="en-US" sz="3200" b="1" dirty="0"/>
          </a:p>
          <a:p>
            <a:pPr marL="285750" indent="-285750">
              <a:buFont typeface="Arial" panose="020B0604020202020204" pitchFamily="34" charset="0"/>
              <a:buChar char="•"/>
            </a:pPr>
            <a:r>
              <a:rPr lang="en-US" sz="3200" b="1" dirty="0"/>
              <a:t>Offer for sale locally grown fruits, vegetables, honey and cut cooking herbs on the eligible foods list for human consumption.  Locally grown means grown in Kentucky or within 50 miles of the Kentucky border.</a:t>
            </a:r>
          </a:p>
          <a:p>
            <a:endParaRPr lang="en-US" sz="3200" b="1" dirty="0"/>
          </a:p>
          <a:p>
            <a:pPr marL="285750" indent="-285750">
              <a:buFont typeface="Arial" panose="020B0604020202020204" pitchFamily="34" charset="0"/>
              <a:buChar char="•"/>
            </a:pPr>
            <a:r>
              <a:rPr lang="en-US" sz="3200" b="1" dirty="0"/>
              <a:t>Provide eligible foods to senior participants at, or less than, the price charged to other customers.</a:t>
            </a:r>
          </a:p>
        </p:txBody>
      </p:sp>
      <p:sp>
        <p:nvSpPr>
          <p:cNvPr id="5" name="TextBox 4">
            <a:extLst>
              <a:ext uri="{FF2B5EF4-FFF2-40B4-BE49-F238E27FC236}">
                <a16:creationId xmlns:a16="http://schemas.microsoft.com/office/drawing/2014/main" id="{A7551633-FC1E-AC00-206B-A356C42CB1EB}"/>
              </a:ext>
            </a:extLst>
          </p:cNvPr>
          <p:cNvSpPr txBox="1"/>
          <p:nvPr/>
        </p:nvSpPr>
        <p:spPr>
          <a:xfrm>
            <a:off x="2395768" y="285750"/>
            <a:ext cx="13613342" cy="1200329"/>
          </a:xfrm>
          <a:prstGeom prst="rect">
            <a:avLst/>
          </a:prstGeom>
          <a:noFill/>
        </p:spPr>
        <p:txBody>
          <a:bodyPr wrap="none" rtlCol="0">
            <a:spAutoFit/>
          </a:bodyPr>
          <a:lstStyle/>
          <a:p>
            <a:pPr algn="ctr"/>
            <a:r>
              <a:rPr lang="en-US" sz="7200" b="1" dirty="0"/>
              <a:t>Qualifications for Farmers/Vendors</a:t>
            </a:r>
          </a:p>
        </p:txBody>
      </p:sp>
    </p:spTree>
    <p:extLst>
      <p:ext uri="{BB962C8B-B14F-4D97-AF65-F5344CB8AC3E}">
        <p14:creationId xmlns:p14="http://schemas.microsoft.com/office/powerpoint/2010/main" val="2667878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D699EB-A38E-C21A-F95E-8FEF50A05F3C}"/>
              </a:ext>
            </a:extLst>
          </p:cNvPr>
          <p:cNvPicPr>
            <a:picLocks noChangeAspect="1"/>
          </p:cNvPicPr>
          <p:nvPr/>
        </p:nvPicPr>
        <p:blipFill>
          <a:blip r:embed="rId2"/>
          <a:srcRect t="7825" b="7825"/>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C9172D96-76BE-EE3C-FDE8-602C53EDB14A}"/>
              </a:ext>
            </a:extLst>
          </p:cNvPr>
          <p:cNvSpPr txBox="1"/>
          <p:nvPr/>
        </p:nvSpPr>
        <p:spPr>
          <a:xfrm>
            <a:off x="1239538" y="2628900"/>
            <a:ext cx="15925799" cy="6863417"/>
          </a:xfrm>
          <a:prstGeom prst="rect">
            <a:avLst/>
          </a:prstGeom>
          <a:solidFill>
            <a:schemeClr val="accent3">
              <a:lumMod val="40000"/>
              <a:lumOff val="60000"/>
            </a:schemeClr>
          </a:solidFill>
        </p:spPr>
        <p:txBody>
          <a:bodyPr wrap="square" rtlCol="0">
            <a:spAutoFit/>
          </a:bodyPr>
          <a:lstStyle/>
          <a:p>
            <a:pPr marL="285750" indent="-285750">
              <a:buFont typeface="Arial" panose="020B0604020202020204" pitchFamily="34" charset="0"/>
              <a:buChar char="•"/>
            </a:pPr>
            <a:r>
              <a:rPr lang="en-US" sz="4000" b="1"/>
              <a:t>Accept SFMNP benefits through an app at only authorized SFMNP Farmers’ Markets.</a:t>
            </a:r>
          </a:p>
          <a:p>
            <a:endParaRPr lang="en-US" sz="4000" b="1"/>
          </a:p>
          <a:p>
            <a:pPr marL="285750" indent="-285750">
              <a:buFont typeface="Arial" panose="020B0604020202020204" pitchFamily="34" charset="0"/>
              <a:buChar char="•"/>
            </a:pPr>
            <a:r>
              <a:rPr lang="en-US" sz="4000" b="1"/>
              <a:t>Must have a bank account set up in which payments may be made ACH deposit for market transaction(s).</a:t>
            </a:r>
          </a:p>
          <a:p>
            <a:endParaRPr lang="en-US" sz="4000" b="1"/>
          </a:p>
          <a:p>
            <a:pPr marL="285750" indent="-285750">
              <a:buFont typeface="Arial" panose="020B0604020202020204" pitchFamily="34" charset="0"/>
              <a:buChar char="•"/>
            </a:pPr>
            <a:r>
              <a:rPr lang="en-US" sz="4000" b="1"/>
              <a:t>Provide information to KDA pertaining to the Kentucky SFMNP as required for periodic reports to USDA FNS.</a:t>
            </a:r>
          </a:p>
          <a:p>
            <a:endParaRPr lang="en-US" sz="4000" b="1"/>
          </a:p>
          <a:p>
            <a:pPr marL="285750" indent="-285750">
              <a:buFont typeface="Arial" panose="020B0604020202020204" pitchFamily="34" charset="0"/>
              <a:buChar char="•"/>
            </a:pPr>
            <a:r>
              <a:rPr lang="en-US" sz="4000" b="1"/>
              <a:t>Agree to be monitored for compliance both at the market and on-site farm visits.</a:t>
            </a:r>
            <a:endParaRPr lang="en-US" sz="4000" b="1" dirty="0"/>
          </a:p>
        </p:txBody>
      </p:sp>
      <p:sp>
        <p:nvSpPr>
          <p:cNvPr id="5" name="TextBox 4">
            <a:extLst>
              <a:ext uri="{FF2B5EF4-FFF2-40B4-BE49-F238E27FC236}">
                <a16:creationId xmlns:a16="http://schemas.microsoft.com/office/drawing/2014/main" id="{A7551633-FC1E-AC00-206B-A356C42CB1EB}"/>
              </a:ext>
            </a:extLst>
          </p:cNvPr>
          <p:cNvSpPr txBox="1"/>
          <p:nvPr/>
        </p:nvSpPr>
        <p:spPr>
          <a:xfrm>
            <a:off x="2395766" y="633888"/>
            <a:ext cx="13613342" cy="1200329"/>
          </a:xfrm>
          <a:prstGeom prst="rect">
            <a:avLst/>
          </a:prstGeom>
          <a:noFill/>
        </p:spPr>
        <p:txBody>
          <a:bodyPr wrap="none" rtlCol="0">
            <a:spAutoFit/>
          </a:bodyPr>
          <a:lstStyle/>
          <a:p>
            <a:pPr algn="ctr"/>
            <a:r>
              <a:rPr lang="en-US" sz="7200" b="1" dirty="0"/>
              <a:t>Qualifications for Farmers/Vendors</a:t>
            </a:r>
          </a:p>
        </p:txBody>
      </p:sp>
    </p:spTree>
    <p:extLst>
      <p:ext uri="{BB962C8B-B14F-4D97-AF65-F5344CB8AC3E}">
        <p14:creationId xmlns:p14="http://schemas.microsoft.com/office/powerpoint/2010/main" val="2378431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66" b="7666"/>
          <a:stretch>
            <a:fillRect/>
          </a:stretch>
        </p:blipFill>
        <p:spPr>
          <a:xfrm>
            <a:off x="0" y="0"/>
            <a:ext cx="18288000" cy="10287000"/>
          </a:xfrm>
          <a:prstGeom prst="rect">
            <a:avLst/>
          </a:prstGeom>
        </p:spPr>
      </p:pic>
      <p:grpSp>
        <p:nvGrpSpPr>
          <p:cNvPr id="3" name="Group 3"/>
          <p:cNvGrpSpPr/>
          <p:nvPr/>
        </p:nvGrpSpPr>
        <p:grpSpPr>
          <a:xfrm>
            <a:off x="1302208" y="4747033"/>
            <a:ext cx="5043042" cy="3782387"/>
            <a:chOff x="0" y="0"/>
            <a:chExt cx="1328209" cy="996184"/>
          </a:xfrm>
        </p:grpSpPr>
        <p:sp>
          <p:nvSpPr>
            <p:cNvPr id="4" name="Freeform 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6" name="Group 6"/>
          <p:cNvGrpSpPr/>
          <p:nvPr/>
        </p:nvGrpSpPr>
        <p:grpSpPr>
          <a:xfrm>
            <a:off x="3005666" y="3870518"/>
            <a:ext cx="1106933" cy="1099912"/>
            <a:chOff x="0" y="0"/>
            <a:chExt cx="692525" cy="688133"/>
          </a:xfrm>
        </p:grpSpPr>
        <p:sp>
          <p:nvSpPr>
            <p:cNvPr id="7" name="Freeform 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9" name="Group 9"/>
          <p:cNvGrpSpPr>
            <a:grpSpLocks noChangeAspect="1"/>
          </p:cNvGrpSpPr>
          <p:nvPr/>
        </p:nvGrpSpPr>
        <p:grpSpPr>
          <a:xfrm>
            <a:off x="3104715" y="3947007"/>
            <a:ext cx="908835" cy="908835"/>
            <a:chOff x="0" y="0"/>
            <a:chExt cx="6350000" cy="6350000"/>
          </a:xfrm>
        </p:grpSpPr>
        <p:sp>
          <p:nvSpPr>
            <p:cNvPr id="10" name="Freeform 1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24985" r="-24984"/>
              </a:stretch>
            </a:blipFill>
          </p:spPr>
          <p:txBody>
            <a:bodyPr/>
            <a:lstStyle/>
            <a:p>
              <a:endParaRPr lang="en-US"/>
            </a:p>
          </p:txBody>
        </p:sp>
      </p:grpSp>
      <p:sp>
        <p:nvSpPr>
          <p:cNvPr id="11" name="TextBox 11"/>
          <p:cNvSpPr txBox="1"/>
          <p:nvPr/>
        </p:nvSpPr>
        <p:spPr>
          <a:xfrm>
            <a:off x="1649122" y="5205354"/>
            <a:ext cx="4107603" cy="2539157"/>
          </a:xfrm>
          <a:prstGeom prst="rect">
            <a:avLst/>
          </a:prstGeom>
        </p:spPr>
        <p:txBody>
          <a:bodyPr lIns="0" tIns="0" rIns="0" bIns="0" rtlCol="0" anchor="t">
            <a:spAutoFit/>
          </a:bodyPr>
          <a:lstStyle/>
          <a:p>
            <a:pPr algn="just">
              <a:lnSpc>
                <a:spcPts val="3310"/>
              </a:lnSpc>
            </a:pPr>
            <a:r>
              <a:rPr lang="en-US" sz="2364" dirty="0">
                <a:solidFill>
                  <a:srgbClr val="FFFFFF"/>
                </a:solidFill>
                <a:latin typeface="Archivo Narrow"/>
              </a:rPr>
              <a:t>With the ARPA Grant KDA SFMNP was able to add 8 new counties</a:t>
            </a:r>
          </a:p>
          <a:p>
            <a:pPr algn="just">
              <a:lnSpc>
                <a:spcPts val="3310"/>
              </a:lnSpc>
            </a:pPr>
            <a:r>
              <a:rPr lang="en-US" sz="2364" dirty="0">
                <a:solidFill>
                  <a:srgbClr val="FFFFFF"/>
                </a:solidFill>
                <a:latin typeface="Archivo Narrow"/>
              </a:rPr>
              <a:t>We were also able to add both Farmers Markets and Distribution Agencies to already existing counties.</a:t>
            </a:r>
          </a:p>
        </p:txBody>
      </p:sp>
      <p:sp>
        <p:nvSpPr>
          <p:cNvPr id="12" name="AutoShape 12"/>
          <p:cNvSpPr/>
          <p:nvPr/>
        </p:nvSpPr>
        <p:spPr>
          <a:xfrm>
            <a:off x="7066609" y="2711508"/>
            <a:ext cx="4091467" cy="0"/>
          </a:xfrm>
          <a:prstGeom prst="line">
            <a:avLst/>
          </a:prstGeom>
          <a:ln w="38100" cap="flat">
            <a:solidFill>
              <a:srgbClr val="FFBB03"/>
            </a:solidFill>
            <a:prstDash val="solid"/>
            <a:headEnd type="none" w="sm" len="sm"/>
            <a:tailEnd type="none" w="sm" len="sm"/>
          </a:ln>
        </p:spPr>
        <p:txBody>
          <a:bodyPr/>
          <a:lstStyle/>
          <a:p>
            <a:endParaRPr lang="en-US"/>
          </a:p>
        </p:txBody>
      </p:sp>
      <p:grpSp>
        <p:nvGrpSpPr>
          <p:cNvPr id="13" name="Group 13"/>
          <p:cNvGrpSpPr/>
          <p:nvPr/>
        </p:nvGrpSpPr>
        <p:grpSpPr>
          <a:xfrm>
            <a:off x="6622479" y="4747033"/>
            <a:ext cx="5043042" cy="3782387"/>
            <a:chOff x="0" y="0"/>
            <a:chExt cx="1328209" cy="996184"/>
          </a:xfrm>
        </p:grpSpPr>
        <p:sp>
          <p:nvSpPr>
            <p:cNvPr id="14" name="Freeform 14"/>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6" name="Group 16"/>
          <p:cNvGrpSpPr/>
          <p:nvPr/>
        </p:nvGrpSpPr>
        <p:grpSpPr>
          <a:xfrm>
            <a:off x="8523812" y="3870518"/>
            <a:ext cx="1106933" cy="1099912"/>
            <a:chOff x="0" y="0"/>
            <a:chExt cx="692525" cy="688133"/>
          </a:xfrm>
        </p:grpSpPr>
        <p:sp>
          <p:nvSpPr>
            <p:cNvPr id="17" name="Freeform 17"/>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19" name="Group 19"/>
          <p:cNvGrpSpPr>
            <a:grpSpLocks noChangeAspect="1"/>
          </p:cNvGrpSpPr>
          <p:nvPr/>
        </p:nvGrpSpPr>
        <p:grpSpPr>
          <a:xfrm>
            <a:off x="8622861" y="3947007"/>
            <a:ext cx="908835" cy="908835"/>
            <a:chOff x="0" y="0"/>
            <a:chExt cx="6350000" cy="6350000"/>
          </a:xfrm>
        </p:grpSpPr>
        <p:sp>
          <p:nvSpPr>
            <p:cNvPr id="20" name="Freeform 20"/>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4"/>
              <a:stretch>
                <a:fillRect l="-21096" r="-21096"/>
              </a:stretch>
            </a:blipFill>
          </p:spPr>
          <p:txBody>
            <a:bodyPr/>
            <a:lstStyle/>
            <a:p>
              <a:endParaRPr lang="en-US"/>
            </a:p>
          </p:txBody>
        </p:sp>
      </p:grpSp>
      <p:sp>
        <p:nvSpPr>
          <p:cNvPr id="21" name="TextBox 21"/>
          <p:cNvSpPr txBox="1"/>
          <p:nvPr/>
        </p:nvSpPr>
        <p:spPr>
          <a:xfrm>
            <a:off x="6940854" y="5246187"/>
            <a:ext cx="4489146" cy="1795363"/>
          </a:xfrm>
          <a:prstGeom prst="rect">
            <a:avLst/>
          </a:prstGeom>
        </p:spPr>
        <p:txBody>
          <a:bodyPr wrap="square" lIns="0" tIns="0" rIns="0" bIns="0" rtlCol="0" anchor="t">
            <a:spAutoFit/>
          </a:bodyPr>
          <a:lstStyle/>
          <a:p>
            <a:pPr algn="just">
              <a:lnSpc>
                <a:spcPts val="3499"/>
              </a:lnSpc>
            </a:pPr>
            <a:r>
              <a:rPr lang="en-US" sz="2499" dirty="0">
                <a:solidFill>
                  <a:srgbClr val="FFFFFF"/>
                </a:solidFill>
                <a:latin typeface="Archivo Narrow"/>
              </a:rPr>
              <a:t>With the ARPA Grant funding we were able to hire an additional SFMNP Coordinator allowing the program to be split into an East and West region.</a:t>
            </a:r>
          </a:p>
        </p:txBody>
      </p:sp>
      <p:grpSp>
        <p:nvGrpSpPr>
          <p:cNvPr id="22" name="Group 22"/>
          <p:cNvGrpSpPr/>
          <p:nvPr/>
        </p:nvGrpSpPr>
        <p:grpSpPr>
          <a:xfrm>
            <a:off x="12140625" y="4747033"/>
            <a:ext cx="5043042" cy="3782387"/>
            <a:chOff x="0" y="0"/>
            <a:chExt cx="1328209" cy="996184"/>
          </a:xfrm>
        </p:grpSpPr>
        <p:sp>
          <p:nvSpPr>
            <p:cNvPr id="23" name="Freeform 23"/>
            <p:cNvSpPr/>
            <p:nvPr/>
          </p:nvSpPr>
          <p:spPr>
            <a:xfrm>
              <a:off x="0" y="0"/>
              <a:ext cx="1328209" cy="996184"/>
            </a:xfrm>
            <a:custGeom>
              <a:avLst/>
              <a:gdLst/>
              <a:ahLst/>
              <a:cxnLst/>
              <a:rect l="l" t="t" r="r" b="b"/>
              <a:pathLst>
                <a:path w="1328209" h="996184">
                  <a:moveTo>
                    <a:pt x="15352" y="0"/>
                  </a:moveTo>
                  <a:lnTo>
                    <a:pt x="1312857" y="0"/>
                  </a:lnTo>
                  <a:cubicBezTo>
                    <a:pt x="1316928" y="0"/>
                    <a:pt x="1320833" y="1617"/>
                    <a:pt x="1323712" y="4496"/>
                  </a:cubicBezTo>
                  <a:cubicBezTo>
                    <a:pt x="1326591" y="7375"/>
                    <a:pt x="1328209" y="11280"/>
                    <a:pt x="1328209" y="15352"/>
                  </a:cubicBezTo>
                  <a:lnTo>
                    <a:pt x="1328209" y="980832"/>
                  </a:lnTo>
                  <a:cubicBezTo>
                    <a:pt x="1328209" y="984904"/>
                    <a:pt x="1326591" y="988809"/>
                    <a:pt x="1323712" y="991688"/>
                  </a:cubicBezTo>
                  <a:cubicBezTo>
                    <a:pt x="1320833" y="994567"/>
                    <a:pt x="1316928" y="996184"/>
                    <a:pt x="1312857" y="996184"/>
                  </a:cubicBezTo>
                  <a:lnTo>
                    <a:pt x="15352" y="996184"/>
                  </a:lnTo>
                  <a:cubicBezTo>
                    <a:pt x="11280" y="996184"/>
                    <a:pt x="7375" y="994567"/>
                    <a:pt x="4496" y="991688"/>
                  </a:cubicBezTo>
                  <a:cubicBezTo>
                    <a:pt x="1617" y="988809"/>
                    <a:pt x="0" y="984904"/>
                    <a:pt x="0" y="980832"/>
                  </a:cubicBezTo>
                  <a:lnTo>
                    <a:pt x="0" y="15352"/>
                  </a:lnTo>
                  <a:cubicBezTo>
                    <a:pt x="0" y="11280"/>
                    <a:pt x="1617" y="7375"/>
                    <a:pt x="4496" y="4496"/>
                  </a:cubicBezTo>
                  <a:cubicBezTo>
                    <a:pt x="7375" y="1617"/>
                    <a:pt x="11280" y="0"/>
                    <a:pt x="15352" y="0"/>
                  </a:cubicBezTo>
                  <a:close/>
                </a:path>
              </a:pathLst>
            </a:custGeom>
            <a:solidFill>
              <a:srgbClr val="2A4B16">
                <a:alpha val="80000"/>
              </a:srgbClr>
            </a:solidFill>
            <a:ln>
              <a:noFill/>
            </a:ln>
          </p:spPr>
          <p:txBody>
            <a:bodyPr/>
            <a:lstStyle/>
            <a:p>
              <a:endParaRPr lang="en-US"/>
            </a:p>
          </p:txBody>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25" name="Group 25"/>
          <p:cNvGrpSpPr/>
          <p:nvPr/>
        </p:nvGrpSpPr>
        <p:grpSpPr>
          <a:xfrm>
            <a:off x="14041958" y="3870518"/>
            <a:ext cx="1106933" cy="1099912"/>
            <a:chOff x="0" y="0"/>
            <a:chExt cx="692525" cy="688133"/>
          </a:xfrm>
        </p:grpSpPr>
        <p:sp>
          <p:nvSpPr>
            <p:cNvPr id="26" name="Freeform 26"/>
            <p:cNvSpPr/>
            <p:nvPr/>
          </p:nvSpPr>
          <p:spPr>
            <a:xfrm>
              <a:off x="0" y="0"/>
              <a:ext cx="692525" cy="688133"/>
            </a:xfrm>
            <a:custGeom>
              <a:avLst/>
              <a:gdLst/>
              <a:ahLst/>
              <a:cxnLst/>
              <a:rect l="l" t="t" r="r" b="b"/>
              <a:pathLst>
                <a:path w="692525" h="688133">
                  <a:moveTo>
                    <a:pt x="69940" y="0"/>
                  </a:moveTo>
                  <a:lnTo>
                    <a:pt x="622585" y="0"/>
                  </a:lnTo>
                  <a:cubicBezTo>
                    <a:pt x="641134" y="0"/>
                    <a:pt x="658924" y="7369"/>
                    <a:pt x="672040" y="20485"/>
                  </a:cubicBezTo>
                  <a:cubicBezTo>
                    <a:pt x="685156" y="33601"/>
                    <a:pt x="692525" y="51391"/>
                    <a:pt x="692525" y="69940"/>
                  </a:cubicBezTo>
                  <a:lnTo>
                    <a:pt x="692525" y="618192"/>
                  </a:lnTo>
                  <a:cubicBezTo>
                    <a:pt x="692525" y="636742"/>
                    <a:pt x="685156" y="654531"/>
                    <a:pt x="672040" y="667648"/>
                  </a:cubicBezTo>
                  <a:cubicBezTo>
                    <a:pt x="658924" y="680764"/>
                    <a:pt x="641134" y="688133"/>
                    <a:pt x="622585" y="688133"/>
                  </a:cubicBezTo>
                  <a:lnTo>
                    <a:pt x="69940" y="688133"/>
                  </a:lnTo>
                  <a:cubicBezTo>
                    <a:pt x="51391" y="688133"/>
                    <a:pt x="33601" y="680764"/>
                    <a:pt x="20485" y="667648"/>
                  </a:cubicBezTo>
                  <a:cubicBezTo>
                    <a:pt x="7369" y="654531"/>
                    <a:pt x="0" y="636742"/>
                    <a:pt x="0" y="618192"/>
                  </a:cubicBezTo>
                  <a:lnTo>
                    <a:pt x="0" y="69940"/>
                  </a:lnTo>
                  <a:cubicBezTo>
                    <a:pt x="0" y="51391"/>
                    <a:pt x="7369" y="33601"/>
                    <a:pt x="20485" y="20485"/>
                  </a:cubicBezTo>
                  <a:cubicBezTo>
                    <a:pt x="33601" y="7369"/>
                    <a:pt x="51391" y="0"/>
                    <a:pt x="69940" y="0"/>
                  </a:cubicBezTo>
                  <a:close/>
                </a:path>
              </a:pathLst>
            </a:custGeom>
            <a:solidFill>
              <a:srgbClr val="213D10"/>
            </a:solidFill>
          </p:spPr>
          <p:txBody>
            <a:bodyPr/>
            <a:lstStyle/>
            <a:p>
              <a:endParaRPr lang="en-US"/>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799"/>
                </a:lnSpc>
              </a:pPr>
              <a:endParaRPr/>
            </a:p>
          </p:txBody>
        </p:sp>
      </p:grpSp>
      <p:grpSp>
        <p:nvGrpSpPr>
          <p:cNvPr id="28" name="Group 28"/>
          <p:cNvGrpSpPr>
            <a:grpSpLocks noChangeAspect="1"/>
          </p:cNvGrpSpPr>
          <p:nvPr/>
        </p:nvGrpSpPr>
        <p:grpSpPr>
          <a:xfrm>
            <a:off x="14141006" y="3947007"/>
            <a:ext cx="908835" cy="908835"/>
            <a:chOff x="0" y="0"/>
            <a:chExt cx="6350000" cy="6350000"/>
          </a:xfrm>
        </p:grpSpPr>
        <p:sp>
          <p:nvSpPr>
            <p:cNvPr id="29" name="Freeform 29"/>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5"/>
              <a:stretch>
                <a:fillRect l="-24985" r="-24984"/>
              </a:stretch>
            </a:blipFill>
          </p:spPr>
          <p:txBody>
            <a:bodyPr/>
            <a:lstStyle/>
            <a:p>
              <a:endParaRPr lang="en-US"/>
            </a:p>
          </p:txBody>
        </p:sp>
      </p:grpSp>
      <p:sp>
        <p:nvSpPr>
          <p:cNvPr id="30" name="TextBox 30"/>
          <p:cNvSpPr txBox="1"/>
          <p:nvPr/>
        </p:nvSpPr>
        <p:spPr>
          <a:xfrm>
            <a:off x="12423936" y="5205023"/>
            <a:ext cx="4342975" cy="1346522"/>
          </a:xfrm>
          <a:prstGeom prst="rect">
            <a:avLst/>
          </a:prstGeom>
        </p:spPr>
        <p:txBody>
          <a:bodyPr lIns="0" tIns="0" rIns="0" bIns="0" rtlCol="0" anchor="t">
            <a:spAutoFit/>
          </a:bodyPr>
          <a:lstStyle/>
          <a:p>
            <a:pPr algn="just">
              <a:lnSpc>
                <a:spcPts val="3499"/>
              </a:lnSpc>
            </a:pPr>
            <a:r>
              <a:rPr lang="en-US" sz="2499" dirty="0">
                <a:solidFill>
                  <a:srgbClr val="FFFFFF"/>
                </a:solidFill>
                <a:latin typeface="Archivo Narrow"/>
              </a:rPr>
              <a:t>SFMNP can be a positive financial addition to your already existing farm plan or Farmers Markets.</a:t>
            </a:r>
          </a:p>
        </p:txBody>
      </p:sp>
      <p:sp>
        <p:nvSpPr>
          <p:cNvPr id="31" name="TextBox 31"/>
          <p:cNvSpPr txBox="1"/>
          <p:nvPr/>
        </p:nvSpPr>
        <p:spPr>
          <a:xfrm>
            <a:off x="1181402" y="1125757"/>
            <a:ext cx="15925196" cy="1387393"/>
          </a:xfrm>
          <a:prstGeom prst="rect">
            <a:avLst/>
          </a:prstGeom>
        </p:spPr>
        <p:txBody>
          <a:bodyPr lIns="0" tIns="0" rIns="0" bIns="0" rtlCol="0" anchor="t">
            <a:spAutoFit/>
          </a:bodyPr>
          <a:lstStyle/>
          <a:p>
            <a:pPr algn="ctr">
              <a:lnSpc>
                <a:spcPts val="11200"/>
              </a:lnSpc>
            </a:pPr>
            <a:r>
              <a:rPr lang="en-US" sz="8000" dirty="0">
                <a:solidFill>
                  <a:srgbClr val="FFFFFF"/>
                </a:solidFill>
                <a:latin typeface="Archivo Narrow Bold"/>
              </a:rPr>
              <a:t>VALUE</a:t>
            </a:r>
          </a:p>
        </p:txBody>
      </p:sp>
    </p:spTree>
    <p:extLst>
      <p:ext uri="{BB962C8B-B14F-4D97-AF65-F5344CB8AC3E}">
        <p14:creationId xmlns:p14="http://schemas.microsoft.com/office/powerpoint/2010/main" val="3715393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grpSp>
        <p:nvGrpSpPr>
          <p:cNvPr id="3" name="Group 3"/>
          <p:cNvGrpSpPr/>
          <p:nvPr/>
        </p:nvGrpSpPr>
        <p:grpSpPr>
          <a:xfrm>
            <a:off x="665722" y="1106248"/>
            <a:ext cx="16992600" cy="9098160"/>
            <a:chOff x="0" y="0"/>
            <a:chExt cx="4274726" cy="1826080"/>
          </a:xfrm>
          <a:solidFill>
            <a:schemeClr val="accent3">
              <a:lumMod val="40000"/>
              <a:lumOff val="60000"/>
            </a:schemeClr>
          </a:solidFill>
        </p:grpSpPr>
        <p:sp>
          <p:nvSpPr>
            <p:cNvPr id="4" name="Freeform 4"/>
            <p:cNvSpPr/>
            <p:nvPr/>
          </p:nvSpPr>
          <p:spPr>
            <a:xfrm>
              <a:off x="0" y="0"/>
              <a:ext cx="4274726" cy="1826080"/>
            </a:xfrm>
            <a:custGeom>
              <a:avLst/>
              <a:gdLst/>
              <a:ahLst/>
              <a:cxnLst/>
              <a:rect l="l" t="t" r="r" b="b"/>
              <a:pathLst>
                <a:path w="4274726" h="1826080">
                  <a:moveTo>
                    <a:pt x="4770" y="0"/>
                  </a:moveTo>
                  <a:lnTo>
                    <a:pt x="4269956" y="0"/>
                  </a:lnTo>
                  <a:cubicBezTo>
                    <a:pt x="4271221" y="0"/>
                    <a:pt x="4272434" y="503"/>
                    <a:pt x="4273329" y="1397"/>
                  </a:cubicBezTo>
                  <a:cubicBezTo>
                    <a:pt x="4274223" y="2292"/>
                    <a:pt x="4274726" y="3505"/>
                    <a:pt x="4274726" y="4770"/>
                  </a:cubicBezTo>
                  <a:lnTo>
                    <a:pt x="4274726" y="1821310"/>
                  </a:lnTo>
                  <a:cubicBezTo>
                    <a:pt x="4274726" y="1822575"/>
                    <a:pt x="4274223" y="1823788"/>
                    <a:pt x="4273329" y="1824683"/>
                  </a:cubicBezTo>
                  <a:cubicBezTo>
                    <a:pt x="4272434" y="1825578"/>
                    <a:pt x="4271221" y="1826080"/>
                    <a:pt x="4269956" y="1826080"/>
                  </a:cubicBezTo>
                  <a:lnTo>
                    <a:pt x="4770" y="1826080"/>
                  </a:lnTo>
                  <a:cubicBezTo>
                    <a:pt x="3505" y="1826080"/>
                    <a:pt x="2292" y="1825578"/>
                    <a:pt x="1397" y="1824683"/>
                  </a:cubicBezTo>
                  <a:cubicBezTo>
                    <a:pt x="503" y="1823788"/>
                    <a:pt x="0" y="1822575"/>
                    <a:pt x="0" y="1821310"/>
                  </a:cubicBezTo>
                  <a:lnTo>
                    <a:pt x="0" y="4770"/>
                  </a:lnTo>
                  <a:cubicBezTo>
                    <a:pt x="0" y="3505"/>
                    <a:pt x="503" y="2292"/>
                    <a:pt x="1397" y="1397"/>
                  </a:cubicBezTo>
                  <a:cubicBezTo>
                    <a:pt x="2292" y="503"/>
                    <a:pt x="3505" y="0"/>
                    <a:pt x="4770" y="0"/>
                  </a:cubicBezTo>
                  <a:close/>
                </a:path>
              </a:pathLst>
            </a:custGeom>
            <a:grpFill/>
            <a:ln>
              <a:noFill/>
            </a:ln>
          </p:spPr>
          <p:txBody>
            <a:bodyPr/>
            <a:lstStyle/>
            <a:p>
              <a:endParaRPr lang="en-US"/>
            </a:p>
          </p:txBody>
        </p:sp>
        <p:sp>
          <p:nvSpPr>
            <p:cNvPr id="5" name="TextBox 5"/>
            <p:cNvSpPr txBox="1"/>
            <p:nvPr/>
          </p:nvSpPr>
          <p:spPr>
            <a:xfrm>
              <a:off x="0" y="-57150"/>
              <a:ext cx="812800" cy="869950"/>
            </a:xfrm>
            <a:prstGeom prst="rect">
              <a:avLst/>
            </a:prstGeom>
            <a:grpFill/>
          </p:spPr>
          <p:txBody>
            <a:bodyPr lIns="50800" tIns="50800" rIns="50800" bIns="50800" rtlCol="0" anchor="ctr"/>
            <a:lstStyle/>
            <a:p>
              <a:pPr algn="ctr">
                <a:lnSpc>
                  <a:spcPts val="3499"/>
                </a:lnSpc>
              </a:pPr>
              <a:endParaRPr/>
            </a:p>
          </p:txBody>
        </p:sp>
      </p:grpSp>
      <p:grpSp>
        <p:nvGrpSpPr>
          <p:cNvPr id="6" name="Group 6"/>
          <p:cNvGrpSpPr>
            <a:grpSpLocks noChangeAspect="1"/>
          </p:cNvGrpSpPr>
          <p:nvPr/>
        </p:nvGrpSpPr>
        <p:grpSpPr>
          <a:xfrm>
            <a:off x="1206186" y="1217545"/>
            <a:ext cx="3985389" cy="7885776"/>
            <a:chOff x="0" y="0"/>
            <a:chExt cx="2620010" cy="5184140"/>
          </a:xfrm>
        </p:grpSpPr>
        <p:sp>
          <p:nvSpPr>
            <p:cNvPr id="7" name="Freeform 7"/>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8" name="Freeform 8"/>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01276" r="-101276"/>
              </a:stretch>
            </a:blipFill>
          </p:spPr>
          <p:txBody>
            <a:bodyPr/>
            <a:lstStyle/>
            <a:p>
              <a:endParaRPr lang="en-US"/>
            </a:p>
          </p:txBody>
        </p:sp>
        <p:sp>
          <p:nvSpPr>
            <p:cNvPr id="9" name="Freeform 9"/>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10" name="Freeform 10"/>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11" name="Freeform 11"/>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12" name="Freeform 12"/>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13" name="Freeform 13"/>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14" name="Freeform 14"/>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15" name="Freeform 15"/>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sp>
        <p:nvSpPr>
          <p:cNvPr id="17" name="TextBox 17"/>
          <p:cNvSpPr txBox="1"/>
          <p:nvPr/>
        </p:nvSpPr>
        <p:spPr>
          <a:xfrm>
            <a:off x="1053262" y="9358472"/>
            <a:ext cx="16217520" cy="897682"/>
          </a:xfrm>
          <a:prstGeom prst="rect">
            <a:avLst/>
          </a:prstGeom>
        </p:spPr>
        <p:txBody>
          <a:bodyPr wrap="square" lIns="0" tIns="0" rIns="0" bIns="0" rtlCol="0" anchor="t">
            <a:spAutoFit/>
          </a:bodyPr>
          <a:lstStyle/>
          <a:p>
            <a:pPr algn="ctr">
              <a:lnSpc>
                <a:spcPts val="3499"/>
              </a:lnSpc>
            </a:pPr>
            <a:r>
              <a:rPr lang="en-US" sz="2499" b="1" spc="662" dirty="0">
                <a:latin typeface="Archivo Narrow"/>
              </a:rPr>
              <a:t>https://solisystems.atlassian.net/wiki/spaces/~945527616/pages/7625998345/SoliMarket+-+User+Guides+Resources</a:t>
            </a:r>
          </a:p>
        </p:txBody>
      </p:sp>
      <p:sp>
        <p:nvSpPr>
          <p:cNvPr id="18" name="TextBox 18"/>
          <p:cNvSpPr txBox="1"/>
          <p:nvPr/>
        </p:nvSpPr>
        <p:spPr>
          <a:xfrm>
            <a:off x="1754974" y="81459"/>
            <a:ext cx="14778052" cy="1025922"/>
          </a:xfrm>
          <a:prstGeom prst="rect">
            <a:avLst/>
          </a:prstGeom>
        </p:spPr>
        <p:txBody>
          <a:bodyPr wrap="square" lIns="0" tIns="0" rIns="0" bIns="0" rtlCol="0" anchor="t">
            <a:spAutoFit/>
          </a:bodyPr>
          <a:lstStyle/>
          <a:p>
            <a:pPr algn="ctr">
              <a:lnSpc>
                <a:spcPts val="7980"/>
              </a:lnSpc>
            </a:pPr>
            <a:r>
              <a:rPr lang="en-US" sz="6600" b="1" dirty="0">
                <a:latin typeface="Calibri" panose="020F0502020204030204" pitchFamily="34" charset="0"/>
                <a:cs typeface="Calibri" panose="020F0502020204030204" pitchFamily="34" charset="0"/>
              </a:rPr>
              <a:t>SFMNP </a:t>
            </a:r>
            <a:r>
              <a:rPr lang="en-US" sz="6600" b="1" dirty="0" err="1">
                <a:latin typeface="Calibri" panose="020F0502020204030204" pitchFamily="34" charset="0"/>
                <a:cs typeface="Calibri" panose="020F0502020204030204" pitchFamily="34" charset="0"/>
              </a:rPr>
              <a:t>SoliMarket</a:t>
            </a:r>
            <a:endParaRPr lang="en-US" sz="6600" b="1" dirty="0">
              <a:latin typeface="Calibri" panose="020F0502020204030204" pitchFamily="34" charset="0"/>
              <a:cs typeface="Calibri" panose="020F0502020204030204" pitchFamily="34" charset="0"/>
            </a:endParaRPr>
          </a:p>
        </p:txBody>
      </p:sp>
      <p:sp>
        <p:nvSpPr>
          <p:cNvPr id="19" name="Rectangle 18"/>
          <p:cNvSpPr/>
          <p:nvPr/>
        </p:nvSpPr>
        <p:spPr>
          <a:xfrm>
            <a:off x="6572842" y="1304467"/>
            <a:ext cx="9144000" cy="7971413"/>
          </a:xfrm>
          <a:prstGeom prst="rect">
            <a:avLst/>
          </a:prstGeom>
        </p:spPr>
        <p:txBody>
          <a:bodyPr>
            <a:spAutoFit/>
          </a:bodyPr>
          <a:lstStyle/>
          <a:p>
            <a:pPr marL="571500" indent="-571500">
              <a:buFont typeface="Arial" panose="020B0604020202020204" pitchFamily="34" charset="0"/>
              <a:buChar char="•"/>
            </a:pPr>
            <a:r>
              <a:rPr lang="en-US" sz="3200" b="1" dirty="0"/>
              <a:t>Mobile app for farmers and cashiers</a:t>
            </a:r>
          </a:p>
          <a:p>
            <a:pPr marL="1028700" lvl="1" indent="-571500">
              <a:buFont typeface="Arial" panose="020B0604020202020204" pitchFamily="34" charset="0"/>
              <a:buChar char="•"/>
            </a:pPr>
            <a:r>
              <a:rPr lang="en-US" sz="3200" b="1" dirty="0"/>
              <a:t>Available through the apple store or google play</a:t>
            </a:r>
          </a:p>
          <a:p>
            <a:pPr marL="1028700" lvl="1" indent="-571500">
              <a:buFont typeface="Arial" panose="020B0604020202020204" pitchFamily="34" charset="0"/>
              <a:buChar char="•"/>
            </a:pPr>
            <a:r>
              <a:rPr lang="en-US" sz="3200" b="1" dirty="0"/>
              <a:t>Free to download and use</a:t>
            </a:r>
          </a:p>
          <a:p>
            <a:pPr lvl="1"/>
            <a:endParaRPr lang="en-US" sz="3200" b="1" dirty="0"/>
          </a:p>
          <a:p>
            <a:pPr marL="571500" indent="-571500">
              <a:buFont typeface="Arial" panose="020B0604020202020204" pitchFamily="34" charset="0"/>
              <a:buChar char="•"/>
            </a:pPr>
            <a:r>
              <a:rPr lang="en-US" sz="3200" b="1" dirty="0"/>
              <a:t>Activation is through invitation only for farmers and cashiers authorized by SFMNP Coordinators or Branch Manager</a:t>
            </a:r>
          </a:p>
          <a:p>
            <a:pPr marL="1028700" lvl="1" indent="-571500">
              <a:buFont typeface="Arial" panose="020B0604020202020204" pitchFamily="34" charset="0"/>
              <a:buChar char="•"/>
            </a:pPr>
            <a:r>
              <a:rPr lang="en-US" sz="3200" b="1" dirty="0"/>
              <a:t>Link to activate account is emailed to user </a:t>
            </a:r>
          </a:p>
          <a:p>
            <a:pPr marL="1028700" lvl="1" indent="-571500">
              <a:buFont typeface="Arial" panose="020B0604020202020204" pitchFamily="34" charset="0"/>
              <a:buChar char="•"/>
            </a:pPr>
            <a:r>
              <a:rPr lang="en-US" sz="3200" b="1" dirty="0"/>
              <a:t>Farmer/Vendor needs to enter banking information for deposits</a:t>
            </a:r>
          </a:p>
          <a:p>
            <a:pPr marL="1028700" lvl="1" indent="-571500">
              <a:buFont typeface="Arial" panose="020B0604020202020204" pitchFamily="34" charset="0"/>
              <a:buChar char="•"/>
            </a:pPr>
            <a:r>
              <a:rPr lang="en-US" sz="3200" b="1" dirty="0"/>
              <a:t>Mobile devices must have a working network connection to perform transactions</a:t>
            </a:r>
          </a:p>
          <a:p>
            <a:pPr marL="1028700" lvl="1" indent="-571500">
              <a:buFont typeface="Arial" panose="020B0604020202020204" pitchFamily="34" charset="0"/>
              <a:buChar char="•"/>
            </a:pPr>
            <a:endParaRPr lang="en-US" sz="3200" b="1" dirty="0"/>
          </a:p>
          <a:p>
            <a:pPr marL="571500" indent="-571500">
              <a:buFont typeface="Arial" panose="020B0604020202020204" pitchFamily="34" charset="0"/>
              <a:buChar char="•"/>
            </a:pPr>
            <a:r>
              <a:rPr lang="en-US" sz="3200" b="1" dirty="0" err="1"/>
              <a:t>Geofencing</a:t>
            </a:r>
            <a:r>
              <a:rPr lang="en-US" sz="3200" b="1" dirty="0"/>
              <a:t> only allows transactions to be made at designated markets </a:t>
            </a:r>
          </a:p>
        </p:txBody>
      </p:sp>
      <p:pic>
        <p:nvPicPr>
          <p:cNvPr id="20" name="Picture 24"/>
          <p:cNvPicPr>
            <a:picLocks noChangeAspect="1"/>
          </p:cNvPicPr>
          <p:nvPr/>
        </p:nvPicPr>
        <p:blipFill>
          <a:blip r:embed="rId4"/>
          <a:srcRect/>
          <a:stretch>
            <a:fillRect/>
          </a:stretch>
        </p:blipFill>
        <p:spPr>
          <a:xfrm>
            <a:off x="3077796" y="6262146"/>
            <a:ext cx="3496090" cy="22281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625"/>
          <a:stretch>
            <a:fillRect/>
          </a:stretch>
        </p:blipFill>
        <p:spPr>
          <a:xfrm>
            <a:off x="0" y="0"/>
            <a:ext cx="18288000" cy="10287000"/>
          </a:xfrm>
          <a:prstGeom prst="rect">
            <a:avLst/>
          </a:prstGeom>
        </p:spPr>
      </p:pic>
      <p:sp>
        <p:nvSpPr>
          <p:cNvPr id="5" name="Freeform 5"/>
          <p:cNvSpPr/>
          <p:nvPr/>
        </p:nvSpPr>
        <p:spPr>
          <a:xfrm>
            <a:off x="457200" y="3552190"/>
            <a:ext cx="17373600" cy="5934709"/>
          </a:xfrm>
          <a:custGeom>
            <a:avLst/>
            <a:gdLst/>
            <a:ahLst/>
            <a:cxnLst/>
            <a:rect l="l" t="t" r="r" b="b"/>
            <a:pathLst>
              <a:path w="4040296" h="1430385">
                <a:moveTo>
                  <a:pt x="5047" y="0"/>
                </a:moveTo>
                <a:lnTo>
                  <a:pt x="4035250" y="0"/>
                </a:lnTo>
                <a:cubicBezTo>
                  <a:pt x="4038037" y="0"/>
                  <a:pt x="4040296" y="2259"/>
                  <a:pt x="4040296" y="5047"/>
                </a:cubicBezTo>
                <a:lnTo>
                  <a:pt x="4040296" y="1425339"/>
                </a:lnTo>
                <a:cubicBezTo>
                  <a:pt x="4040296" y="1428126"/>
                  <a:pt x="4038037" y="1430385"/>
                  <a:pt x="4035250" y="1430385"/>
                </a:cubicBezTo>
                <a:lnTo>
                  <a:pt x="5047" y="1430385"/>
                </a:lnTo>
                <a:cubicBezTo>
                  <a:pt x="2259" y="1430385"/>
                  <a:pt x="0" y="1428126"/>
                  <a:pt x="0" y="1425339"/>
                </a:cubicBezTo>
                <a:lnTo>
                  <a:pt x="0" y="5047"/>
                </a:lnTo>
                <a:cubicBezTo>
                  <a:pt x="0" y="2259"/>
                  <a:pt x="2259" y="0"/>
                  <a:pt x="5047" y="0"/>
                </a:cubicBezTo>
                <a:close/>
              </a:path>
            </a:pathLst>
          </a:custGeom>
          <a:solidFill>
            <a:schemeClr val="accent3">
              <a:lumMod val="40000"/>
              <a:lumOff val="60000"/>
            </a:schemeClr>
          </a:solidFill>
          <a:ln>
            <a:noFill/>
          </a:ln>
        </p:spPr>
        <p:txBody>
          <a:bodyPr/>
          <a:lstStyle/>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Accept and review all senior applications for eligibility.  Qualifying applications must be signed, dated and kept on file.</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Proxy forms must be filled out and signed by any seniors requesting a proxy or proxies.</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One senior per card (no couples cards).  If a couple qualifies, each senior receives his/her own card.  </a:t>
            </a:r>
          </a:p>
          <a:p>
            <a:pPr marL="539749" lvl="1" indent="-269875">
              <a:lnSpc>
                <a:spcPts val="3499"/>
              </a:lnSpc>
              <a:buFont typeface="Arial"/>
              <a:buChar char="•"/>
            </a:pPr>
            <a:endParaRPr lang="en-US" sz="3600" b="1" dirty="0">
              <a:latin typeface="Calibri" panose="020F0502020204030204" pitchFamily="34" charset="0"/>
              <a:cs typeface="Calibri" panose="020F0502020204030204" pitchFamily="34" charset="0"/>
            </a:endParaRPr>
          </a:p>
          <a:p>
            <a:pPr marL="539749" lvl="1" indent="-269875">
              <a:lnSpc>
                <a:spcPts val="3499"/>
              </a:lnSpc>
              <a:buFont typeface="Arial"/>
              <a:buChar char="•"/>
            </a:pPr>
            <a:r>
              <a:rPr lang="en-US" sz="3600" b="1" dirty="0">
                <a:latin typeface="Calibri" panose="020F0502020204030204" pitchFamily="34" charset="0"/>
                <a:cs typeface="Calibri" panose="020F0502020204030204" pitchFamily="34" charset="0"/>
              </a:rPr>
              <a:t>Each senior (or proxy) must sign the issuance log at time of issuance. Due September 1</a:t>
            </a:r>
            <a:r>
              <a:rPr lang="en-US" sz="3600" b="1" baseline="30000" dirty="0">
                <a:latin typeface="Calibri" panose="020F0502020204030204" pitchFamily="34" charset="0"/>
                <a:cs typeface="Calibri" panose="020F0502020204030204" pitchFamily="34" charset="0"/>
              </a:rPr>
              <a:t>st</a:t>
            </a:r>
            <a:r>
              <a:rPr lang="en-US" sz="3600" b="1" dirty="0">
                <a:latin typeface="Calibri" panose="020F0502020204030204" pitchFamily="34" charset="0"/>
                <a:cs typeface="Calibri" panose="020F0502020204030204" pitchFamily="34" charset="0"/>
              </a:rPr>
              <a:t> of program year.</a:t>
            </a:r>
          </a:p>
          <a:p>
            <a:endParaRPr lang="en-US" dirty="0"/>
          </a:p>
        </p:txBody>
      </p:sp>
      <p:sp>
        <p:nvSpPr>
          <p:cNvPr id="18" name="TextBox 18"/>
          <p:cNvSpPr txBox="1"/>
          <p:nvPr/>
        </p:nvSpPr>
        <p:spPr>
          <a:xfrm>
            <a:off x="1181402" y="1125757"/>
            <a:ext cx="15925196" cy="1300677"/>
          </a:xfrm>
          <a:prstGeom prst="rect">
            <a:avLst/>
          </a:prstGeom>
        </p:spPr>
        <p:txBody>
          <a:bodyPr lIns="0" tIns="0" rIns="0" bIns="0" rtlCol="0" anchor="t">
            <a:spAutoFit/>
          </a:bodyPr>
          <a:lstStyle/>
          <a:p>
            <a:pPr algn="ctr">
              <a:lnSpc>
                <a:spcPts val="11200"/>
              </a:lnSpc>
            </a:pPr>
            <a:r>
              <a:rPr lang="en-US" sz="6600" b="1" dirty="0">
                <a:latin typeface="Calibri" panose="020F0502020204030204" pitchFamily="34" charset="0"/>
                <a:cs typeface="Calibri" panose="020F0502020204030204" pitchFamily="34" charset="0"/>
              </a:rPr>
              <a:t>Distribution Agents Procedures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18836</TotalTime>
  <Words>1239</Words>
  <Application>Microsoft Office PowerPoint</Application>
  <PresentationFormat>Custom</PresentationFormat>
  <Paragraphs>142</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Archivo Narrow Bold</vt:lpstr>
      <vt:lpstr>Archivo Narrow</vt:lpstr>
      <vt:lpstr>Calibri</vt:lpstr>
      <vt:lpstr>Apricots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SFMNP</dc:title>
  <dc:creator>Garland, Tina (AGR)</dc:creator>
  <cp:lastModifiedBy>Loman, Brooke (AGR)</cp:lastModifiedBy>
  <cp:revision>52</cp:revision>
  <dcterms:created xsi:type="dcterms:W3CDTF">2006-08-16T00:00:00Z</dcterms:created>
  <dcterms:modified xsi:type="dcterms:W3CDTF">2024-02-07T15:11:57Z</dcterms:modified>
  <dc:identifier>DAFbhEpnWvI</dc:identifier>
</cp:coreProperties>
</file>