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3" r:id="rId6"/>
    <p:sldId id="264" r:id="rId7"/>
    <p:sldId id="265" r:id="rId8"/>
    <p:sldId id="266" r:id="rId9"/>
    <p:sldId id="267" r:id="rId10"/>
    <p:sldId id="282" r:id="rId11"/>
    <p:sldId id="288" r:id="rId12"/>
    <p:sldId id="289" r:id="rId13"/>
    <p:sldId id="269" r:id="rId14"/>
    <p:sldId id="285" r:id="rId15"/>
    <p:sldId id="270" r:id="rId16"/>
    <p:sldId id="271" r:id="rId17"/>
    <p:sldId id="272" r:id="rId18"/>
    <p:sldId id="273" r:id="rId19"/>
    <p:sldId id="286" r:id="rId20"/>
    <p:sldId id="274" r:id="rId21"/>
    <p:sldId id="275" r:id="rId22"/>
    <p:sldId id="287" r:id="rId23"/>
    <p:sldId id="283" r:id="rId24"/>
    <p:sldId id="284" r:id="rId25"/>
    <p:sldId id="276" r:id="rId26"/>
    <p:sldId id="280" r:id="rId27"/>
    <p:sldId id="277" r:id="rId28"/>
    <p:sldId id="278" r:id="rId29"/>
    <p:sldId id="279" r:id="rId30"/>
    <p:sldId id="296" r:id="rId31"/>
    <p:sldId id="297" r:id="rId32"/>
    <p:sldId id="290" r:id="rId33"/>
    <p:sldId id="291" r:id="rId34"/>
    <p:sldId id="292" r:id="rId35"/>
    <p:sldId id="293" r:id="rId36"/>
    <p:sldId id="294" r:id="rId37"/>
    <p:sldId id="295" r:id="rId38"/>
    <p:sldId id="298" r:id="rId39"/>
    <p:sldId id="2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5E2C3-3A6D-4598-98FF-BF2CF59C05FB}"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4873ACB2-68DE-4210-8EFA-20CDCB3C4493}">
      <dgm:prSet phldrT="[Text]" custT="1"/>
      <dgm:spPr>
        <a:solidFill>
          <a:schemeClr val="accent1">
            <a:lumMod val="40000"/>
            <a:lumOff val="60000"/>
          </a:schemeClr>
        </a:solidFill>
      </dgm:spPr>
      <dgm:t>
        <a:bodyPr/>
        <a:lstStyle/>
        <a:p>
          <a:r>
            <a:rPr lang="en-US" sz="1900" dirty="0" smtClean="0"/>
            <a:t>Develop your specs in writing</a:t>
          </a:r>
          <a:endParaRPr lang="en-US" sz="1900" dirty="0"/>
        </a:p>
      </dgm:t>
    </dgm:pt>
    <dgm:pt modelId="{826F701D-D468-49DC-A1C9-4FAEF00AE6AF}" type="parTrans" cxnId="{2D4D8613-8979-4EE4-A3F5-71388A93A451}">
      <dgm:prSet/>
      <dgm:spPr/>
      <dgm:t>
        <a:bodyPr/>
        <a:lstStyle/>
        <a:p>
          <a:endParaRPr lang="en-US"/>
        </a:p>
      </dgm:t>
    </dgm:pt>
    <dgm:pt modelId="{C42AFE05-07D3-42F7-9934-D04411B988CB}" type="sibTrans" cxnId="{2D4D8613-8979-4EE4-A3F5-71388A93A451}">
      <dgm:prSet/>
      <dgm:spPr/>
      <dgm:t>
        <a:bodyPr/>
        <a:lstStyle/>
        <a:p>
          <a:endParaRPr lang="en-US" dirty="0"/>
        </a:p>
      </dgm:t>
    </dgm:pt>
    <dgm:pt modelId="{1BC2FAD5-C62C-4A42-AE81-14EDA2A28525}">
      <dgm:prSet phldrT="[Text]" custT="1"/>
      <dgm:spPr>
        <a:solidFill>
          <a:schemeClr val="accent1">
            <a:lumMod val="40000"/>
            <a:lumOff val="60000"/>
          </a:schemeClr>
        </a:solidFill>
      </dgm:spPr>
      <dgm:t>
        <a:bodyPr/>
        <a:lstStyle/>
        <a:p>
          <a:r>
            <a:rPr lang="en-US" sz="1900" dirty="0" smtClean="0"/>
            <a:t>Identify sources eligible, able, and willing to provide products</a:t>
          </a:r>
          <a:endParaRPr lang="en-US" sz="1900" dirty="0"/>
        </a:p>
      </dgm:t>
    </dgm:pt>
    <dgm:pt modelId="{EED13CA9-CEC5-4066-BF92-8817BA8AE0D8}" type="parTrans" cxnId="{CEEEF02A-8B52-4CC6-A8D5-7CAF47027E1B}">
      <dgm:prSet/>
      <dgm:spPr/>
      <dgm:t>
        <a:bodyPr/>
        <a:lstStyle/>
        <a:p>
          <a:endParaRPr lang="en-US"/>
        </a:p>
      </dgm:t>
    </dgm:pt>
    <dgm:pt modelId="{37EDF47C-C377-4B25-931C-1B93FC397037}" type="sibTrans" cxnId="{CEEEF02A-8B52-4CC6-A8D5-7CAF47027E1B}">
      <dgm:prSet/>
      <dgm:spPr/>
      <dgm:t>
        <a:bodyPr/>
        <a:lstStyle/>
        <a:p>
          <a:endParaRPr lang="en-US"/>
        </a:p>
      </dgm:t>
    </dgm:pt>
    <dgm:pt modelId="{0CD47BE5-48C8-440D-B8A2-2FA884967CAC}">
      <dgm:prSet phldrT="[Text]" custT="1"/>
      <dgm:spPr>
        <a:solidFill>
          <a:schemeClr val="accent1">
            <a:lumMod val="40000"/>
            <a:lumOff val="60000"/>
          </a:schemeClr>
        </a:solidFill>
      </dgm:spPr>
      <dgm:t>
        <a:bodyPr/>
        <a:lstStyle/>
        <a:p>
          <a:r>
            <a:rPr lang="en-US" sz="1900" dirty="0" smtClean="0"/>
            <a:t>Contact at least three of those s</a:t>
          </a:r>
          <a:r>
            <a:rPr lang="en-US" sz="1800" dirty="0" smtClean="0"/>
            <a:t>ources</a:t>
          </a:r>
          <a:endParaRPr lang="en-US" sz="1900" dirty="0"/>
        </a:p>
      </dgm:t>
    </dgm:pt>
    <dgm:pt modelId="{4C78A962-A2DF-42AB-816E-B8783B6C8D05}" type="parTrans" cxnId="{11CD56FB-EAB2-48DB-81AE-80876B309246}">
      <dgm:prSet/>
      <dgm:spPr/>
      <dgm:t>
        <a:bodyPr/>
        <a:lstStyle/>
        <a:p>
          <a:endParaRPr lang="en-US"/>
        </a:p>
      </dgm:t>
    </dgm:pt>
    <dgm:pt modelId="{DB4FB77A-21FB-4F7F-A96A-64F4EC0823E8}" type="sibTrans" cxnId="{11CD56FB-EAB2-48DB-81AE-80876B309246}">
      <dgm:prSet/>
      <dgm:spPr/>
      <dgm:t>
        <a:bodyPr/>
        <a:lstStyle/>
        <a:p>
          <a:endParaRPr lang="en-US"/>
        </a:p>
      </dgm:t>
    </dgm:pt>
    <dgm:pt modelId="{7E5155B9-7C3B-4F38-B5F7-B1DCF1D61D15}">
      <dgm:prSet phldrT="[Text]" custT="1"/>
      <dgm:spPr>
        <a:solidFill>
          <a:schemeClr val="accent1">
            <a:lumMod val="40000"/>
            <a:lumOff val="60000"/>
          </a:schemeClr>
        </a:solidFill>
      </dgm:spPr>
      <dgm:t>
        <a:bodyPr/>
        <a:lstStyle/>
        <a:p>
          <a:r>
            <a:rPr lang="en-US" sz="1900" dirty="0" smtClean="0"/>
            <a:t>Evaluate bidders’ response to your specs</a:t>
          </a:r>
          <a:endParaRPr lang="en-US" sz="1900" dirty="0"/>
        </a:p>
      </dgm:t>
    </dgm:pt>
    <dgm:pt modelId="{2E2077D5-6AFF-4535-B89E-9243347DF17A}" type="parTrans" cxnId="{9E00A485-9798-4F1D-B203-C1824C98C9CA}">
      <dgm:prSet/>
      <dgm:spPr/>
      <dgm:t>
        <a:bodyPr/>
        <a:lstStyle/>
        <a:p>
          <a:endParaRPr lang="en-US"/>
        </a:p>
      </dgm:t>
    </dgm:pt>
    <dgm:pt modelId="{3DF13E59-7D9D-4942-8DB6-079651557176}" type="sibTrans" cxnId="{9E00A485-9798-4F1D-B203-C1824C98C9CA}">
      <dgm:prSet/>
      <dgm:spPr/>
      <dgm:t>
        <a:bodyPr/>
        <a:lstStyle/>
        <a:p>
          <a:endParaRPr lang="en-US"/>
        </a:p>
      </dgm:t>
    </dgm:pt>
    <dgm:pt modelId="{A1B3CD0D-65A0-4B35-86C6-F53D4B306772}">
      <dgm:prSet phldrT="[Text]" custT="1"/>
      <dgm:spPr>
        <a:solidFill>
          <a:schemeClr val="accent1">
            <a:lumMod val="40000"/>
            <a:lumOff val="60000"/>
          </a:schemeClr>
        </a:solidFill>
      </dgm:spPr>
      <dgm:t>
        <a:bodyPr/>
        <a:lstStyle/>
        <a:p>
          <a:r>
            <a:rPr lang="en-US" sz="1900" dirty="0" smtClean="0"/>
            <a:t>Determine most responsive and responsible bidder at lowest price</a:t>
          </a:r>
          <a:endParaRPr lang="en-US" sz="1900" dirty="0"/>
        </a:p>
      </dgm:t>
    </dgm:pt>
    <dgm:pt modelId="{94F28C2F-57D0-40A8-87A1-005B77062153}" type="parTrans" cxnId="{4FF9D297-DB12-4C6B-ADCC-9E6E022E4056}">
      <dgm:prSet/>
      <dgm:spPr/>
      <dgm:t>
        <a:bodyPr/>
        <a:lstStyle/>
        <a:p>
          <a:endParaRPr lang="en-US"/>
        </a:p>
      </dgm:t>
    </dgm:pt>
    <dgm:pt modelId="{6D5B1EF0-B736-41CB-9B2B-AED9490432A6}" type="sibTrans" cxnId="{4FF9D297-DB12-4C6B-ADCC-9E6E022E4056}">
      <dgm:prSet/>
      <dgm:spPr/>
      <dgm:t>
        <a:bodyPr/>
        <a:lstStyle/>
        <a:p>
          <a:endParaRPr lang="en-US"/>
        </a:p>
      </dgm:t>
    </dgm:pt>
    <dgm:pt modelId="{D985EFC8-B056-4013-A9D3-81A311782C55}" type="pres">
      <dgm:prSet presAssocID="{4005E2C3-3A6D-4598-98FF-BF2CF59C05FB}" presName="Name0" presStyleCnt="0">
        <dgm:presLayoutVars>
          <dgm:dir/>
          <dgm:resizeHandles val="exact"/>
        </dgm:presLayoutVars>
      </dgm:prSet>
      <dgm:spPr/>
      <dgm:t>
        <a:bodyPr/>
        <a:lstStyle/>
        <a:p>
          <a:endParaRPr lang="en-US"/>
        </a:p>
      </dgm:t>
    </dgm:pt>
    <dgm:pt modelId="{DE2D0B45-3DF9-4060-87C5-29731E8DD829}" type="pres">
      <dgm:prSet presAssocID="{4005E2C3-3A6D-4598-98FF-BF2CF59C05FB}" presName="cycle" presStyleCnt="0"/>
      <dgm:spPr/>
    </dgm:pt>
    <dgm:pt modelId="{7F082004-9039-4CC5-8B05-BCBFA0C0BCE7}" type="pres">
      <dgm:prSet presAssocID="{4873ACB2-68DE-4210-8EFA-20CDCB3C4493}" presName="nodeFirstNode" presStyleLbl="node1" presStyleIdx="0" presStyleCnt="5" custScaleX="110642" custScaleY="165787">
        <dgm:presLayoutVars>
          <dgm:bulletEnabled val="1"/>
        </dgm:presLayoutVars>
      </dgm:prSet>
      <dgm:spPr/>
      <dgm:t>
        <a:bodyPr/>
        <a:lstStyle/>
        <a:p>
          <a:endParaRPr lang="en-US"/>
        </a:p>
      </dgm:t>
    </dgm:pt>
    <dgm:pt modelId="{ADE849B6-1534-4D6E-9062-A5A16B6B84FA}" type="pres">
      <dgm:prSet presAssocID="{C42AFE05-07D3-42F7-9934-D04411B988CB}" presName="sibTransFirstNode" presStyleLbl="bgShp" presStyleIdx="0" presStyleCnt="1"/>
      <dgm:spPr/>
      <dgm:t>
        <a:bodyPr/>
        <a:lstStyle/>
        <a:p>
          <a:endParaRPr lang="en-US"/>
        </a:p>
      </dgm:t>
    </dgm:pt>
    <dgm:pt modelId="{F18FF581-A13C-4719-9EEF-EBA393C64274}" type="pres">
      <dgm:prSet presAssocID="{1BC2FAD5-C62C-4A42-AE81-14EDA2A28525}" presName="nodeFollowingNodes" presStyleLbl="node1" presStyleIdx="1" presStyleCnt="5" custScaleX="110642" custScaleY="113430">
        <dgm:presLayoutVars>
          <dgm:bulletEnabled val="1"/>
        </dgm:presLayoutVars>
      </dgm:prSet>
      <dgm:spPr/>
      <dgm:t>
        <a:bodyPr/>
        <a:lstStyle/>
        <a:p>
          <a:endParaRPr lang="en-US"/>
        </a:p>
      </dgm:t>
    </dgm:pt>
    <dgm:pt modelId="{35BB771B-56FB-40D3-B8F2-C650B76E5CFB}" type="pres">
      <dgm:prSet presAssocID="{0CD47BE5-48C8-440D-B8A2-2FA884967CAC}" presName="nodeFollowingNodes" presStyleLbl="node1" presStyleIdx="2" presStyleCnt="5" custScaleX="110642" custScaleY="139740" custRadScaleRad="108715" custRadScaleInc="-13482">
        <dgm:presLayoutVars>
          <dgm:bulletEnabled val="1"/>
        </dgm:presLayoutVars>
      </dgm:prSet>
      <dgm:spPr/>
      <dgm:t>
        <a:bodyPr/>
        <a:lstStyle/>
        <a:p>
          <a:endParaRPr lang="en-US"/>
        </a:p>
      </dgm:t>
    </dgm:pt>
    <dgm:pt modelId="{11F26D17-7ABC-4082-9800-08A826EDCC54}" type="pres">
      <dgm:prSet presAssocID="{7E5155B9-7C3B-4F38-B5F7-B1DCF1D61D15}" presName="nodeFollowingNodes" presStyleLbl="node1" presStyleIdx="3" presStyleCnt="5" custScaleX="110642" custScaleY="113430" custRadScaleRad="107105" custRadScaleInc="11988">
        <dgm:presLayoutVars>
          <dgm:bulletEnabled val="1"/>
        </dgm:presLayoutVars>
      </dgm:prSet>
      <dgm:spPr/>
      <dgm:t>
        <a:bodyPr/>
        <a:lstStyle/>
        <a:p>
          <a:endParaRPr lang="en-US"/>
        </a:p>
      </dgm:t>
    </dgm:pt>
    <dgm:pt modelId="{A6ABBB07-CF19-45FD-A07E-15E9B7C38B50}" type="pres">
      <dgm:prSet presAssocID="{A1B3CD0D-65A0-4B35-86C6-F53D4B306772}" presName="nodeFollowingNodes" presStyleLbl="node1" presStyleIdx="4" presStyleCnt="5" custScaleX="110642" custScaleY="113430">
        <dgm:presLayoutVars>
          <dgm:bulletEnabled val="1"/>
        </dgm:presLayoutVars>
      </dgm:prSet>
      <dgm:spPr/>
      <dgm:t>
        <a:bodyPr/>
        <a:lstStyle/>
        <a:p>
          <a:endParaRPr lang="en-US"/>
        </a:p>
      </dgm:t>
    </dgm:pt>
  </dgm:ptLst>
  <dgm:cxnLst>
    <dgm:cxn modelId="{2D4D8613-8979-4EE4-A3F5-71388A93A451}" srcId="{4005E2C3-3A6D-4598-98FF-BF2CF59C05FB}" destId="{4873ACB2-68DE-4210-8EFA-20CDCB3C4493}" srcOrd="0" destOrd="0" parTransId="{826F701D-D468-49DC-A1C9-4FAEF00AE6AF}" sibTransId="{C42AFE05-07D3-42F7-9934-D04411B988CB}"/>
    <dgm:cxn modelId="{9E00A485-9798-4F1D-B203-C1824C98C9CA}" srcId="{4005E2C3-3A6D-4598-98FF-BF2CF59C05FB}" destId="{7E5155B9-7C3B-4F38-B5F7-B1DCF1D61D15}" srcOrd="3" destOrd="0" parTransId="{2E2077D5-6AFF-4535-B89E-9243347DF17A}" sibTransId="{3DF13E59-7D9D-4942-8DB6-079651557176}"/>
    <dgm:cxn modelId="{DF4B11E9-40F3-41DF-BC29-EEF88C36BD5E}" type="presOf" srcId="{A1B3CD0D-65A0-4B35-86C6-F53D4B306772}" destId="{A6ABBB07-CF19-45FD-A07E-15E9B7C38B50}" srcOrd="0" destOrd="0" presId="urn:microsoft.com/office/officeart/2005/8/layout/cycle3"/>
    <dgm:cxn modelId="{4FF9D297-DB12-4C6B-ADCC-9E6E022E4056}" srcId="{4005E2C3-3A6D-4598-98FF-BF2CF59C05FB}" destId="{A1B3CD0D-65A0-4B35-86C6-F53D4B306772}" srcOrd="4" destOrd="0" parTransId="{94F28C2F-57D0-40A8-87A1-005B77062153}" sibTransId="{6D5B1EF0-B736-41CB-9B2B-AED9490432A6}"/>
    <dgm:cxn modelId="{D84558E4-5EB2-430A-89CC-83BB62ABA369}" type="presOf" srcId="{4873ACB2-68DE-4210-8EFA-20CDCB3C4493}" destId="{7F082004-9039-4CC5-8B05-BCBFA0C0BCE7}" srcOrd="0" destOrd="0" presId="urn:microsoft.com/office/officeart/2005/8/layout/cycle3"/>
    <dgm:cxn modelId="{2F5935BC-9CF6-412F-84D2-1103B9EE5466}" type="presOf" srcId="{7E5155B9-7C3B-4F38-B5F7-B1DCF1D61D15}" destId="{11F26D17-7ABC-4082-9800-08A826EDCC54}" srcOrd="0" destOrd="0" presId="urn:microsoft.com/office/officeart/2005/8/layout/cycle3"/>
    <dgm:cxn modelId="{BF9DB421-4939-4854-8CE1-D393804ED48E}" type="presOf" srcId="{0CD47BE5-48C8-440D-B8A2-2FA884967CAC}" destId="{35BB771B-56FB-40D3-B8F2-C650B76E5CFB}" srcOrd="0" destOrd="0" presId="urn:microsoft.com/office/officeart/2005/8/layout/cycle3"/>
    <dgm:cxn modelId="{ED8B56A1-01E5-4AD8-B8E8-663EFEB88023}" type="presOf" srcId="{C42AFE05-07D3-42F7-9934-D04411B988CB}" destId="{ADE849B6-1534-4D6E-9062-A5A16B6B84FA}" srcOrd="0" destOrd="0" presId="urn:microsoft.com/office/officeart/2005/8/layout/cycle3"/>
    <dgm:cxn modelId="{CEEEF02A-8B52-4CC6-A8D5-7CAF47027E1B}" srcId="{4005E2C3-3A6D-4598-98FF-BF2CF59C05FB}" destId="{1BC2FAD5-C62C-4A42-AE81-14EDA2A28525}" srcOrd="1" destOrd="0" parTransId="{EED13CA9-CEC5-4066-BF92-8817BA8AE0D8}" sibTransId="{37EDF47C-C377-4B25-931C-1B93FC397037}"/>
    <dgm:cxn modelId="{7787797C-CF78-4910-9B2D-A5055A098603}" type="presOf" srcId="{4005E2C3-3A6D-4598-98FF-BF2CF59C05FB}" destId="{D985EFC8-B056-4013-A9D3-81A311782C55}" srcOrd="0" destOrd="0" presId="urn:microsoft.com/office/officeart/2005/8/layout/cycle3"/>
    <dgm:cxn modelId="{11CD56FB-EAB2-48DB-81AE-80876B309246}" srcId="{4005E2C3-3A6D-4598-98FF-BF2CF59C05FB}" destId="{0CD47BE5-48C8-440D-B8A2-2FA884967CAC}" srcOrd="2" destOrd="0" parTransId="{4C78A962-A2DF-42AB-816E-B8783B6C8D05}" sibTransId="{DB4FB77A-21FB-4F7F-A96A-64F4EC0823E8}"/>
    <dgm:cxn modelId="{4D1A4FEF-FDA5-43C6-857E-42F74B2FCF6A}" type="presOf" srcId="{1BC2FAD5-C62C-4A42-AE81-14EDA2A28525}" destId="{F18FF581-A13C-4719-9EEF-EBA393C64274}" srcOrd="0" destOrd="0" presId="urn:microsoft.com/office/officeart/2005/8/layout/cycle3"/>
    <dgm:cxn modelId="{41F40C91-AE87-4BB1-889F-0338B8075C58}" type="presParOf" srcId="{D985EFC8-B056-4013-A9D3-81A311782C55}" destId="{DE2D0B45-3DF9-4060-87C5-29731E8DD829}" srcOrd="0" destOrd="0" presId="urn:microsoft.com/office/officeart/2005/8/layout/cycle3"/>
    <dgm:cxn modelId="{A5E5E822-21D9-43B9-865B-C10ACF8490F3}" type="presParOf" srcId="{DE2D0B45-3DF9-4060-87C5-29731E8DD829}" destId="{7F082004-9039-4CC5-8B05-BCBFA0C0BCE7}" srcOrd="0" destOrd="0" presId="urn:microsoft.com/office/officeart/2005/8/layout/cycle3"/>
    <dgm:cxn modelId="{BC865DC9-3DD7-4C57-B122-00AC6816E6E7}" type="presParOf" srcId="{DE2D0B45-3DF9-4060-87C5-29731E8DD829}" destId="{ADE849B6-1534-4D6E-9062-A5A16B6B84FA}" srcOrd="1" destOrd="0" presId="urn:microsoft.com/office/officeart/2005/8/layout/cycle3"/>
    <dgm:cxn modelId="{866D1305-7E59-43E6-8E30-A76731FF33C7}" type="presParOf" srcId="{DE2D0B45-3DF9-4060-87C5-29731E8DD829}" destId="{F18FF581-A13C-4719-9EEF-EBA393C64274}" srcOrd="2" destOrd="0" presId="urn:microsoft.com/office/officeart/2005/8/layout/cycle3"/>
    <dgm:cxn modelId="{17C18B4B-2692-46FE-8C0D-FF4300C39600}" type="presParOf" srcId="{DE2D0B45-3DF9-4060-87C5-29731E8DD829}" destId="{35BB771B-56FB-40D3-B8F2-C650B76E5CFB}" srcOrd="3" destOrd="0" presId="urn:microsoft.com/office/officeart/2005/8/layout/cycle3"/>
    <dgm:cxn modelId="{0A1FFCFD-BFD9-469F-B65E-09225644CCBD}" type="presParOf" srcId="{DE2D0B45-3DF9-4060-87C5-29731E8DD829}" destId="{11F26D17-7ABC-4082-9800-08A826EDCC54}" srcOrd="4" destOrd="0" presId="urn:microsoft.com/office/officeart/2005/8/layout/cycle3"/>
    <dgm:cxn modelId="{C0E5626B-C1AE-4641-9811-BAC027F3E41B}" type="presParOf" srcId="{DE2D0B45-3DF9-4060-87C5-29731E8DD829}" destId="{A6ABBB07-CF19-45FD-A07E-15E9B7C38B5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5E2C3-3A6D-4598-98FF-BF2CF59C05FB}"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4873ACB2-68DE-4210-8EFA-20CDCB3C4493}">
      <dgm:prSet phldrT="[Text]" custT="1"/>
      <dgm:spPr>
        <a:solidFill>
          <a:schemeClr val="accent1">
            <a:lumMod val="40000"/>
            <a:lumOff val="60000"/>
          </a:schemeClr>
        </a:solidFill>
      </dgm:spPr>
      <dgm:t>
        <a:bodyPr/>
        <a:lstStyle/>
        <a:p>
          <a:r>
            <a:rPr lang="en-US" sz="1900" dirty="0" smtClean="0"/>
            <a:t>Develop solicitation </a:t>
          </a:r>
          <a:endParaRPr lang="en-US" sz="1900" dirty="0"/>
        </a:p>
      </dgm:t>
    </dgm:pt>
    <dgm:pt modelId="{826F701D-D468-49DC-A1C9-4FAEF00AE6AF}" type="parTrans" cxnId="{2D4D8613-8979-4EE4-A3F5-71388A93A451}">
      <dgm:prSet/>
      <dgm:spPr/>
      <dgm:t>
        <a:bodyPr/>
        <a:lstStyle/>
        <a:p>
          <a:endParaRPr lang="en-US"/>
        </a:p>
      </dgm:t>
    </dgm:pt>
    <dgm:pt modelId="{C42AFE05-07D3-42F7-9934-D04411B988CB}" type="sibTrans" cxnId="{2D4D8613-8979-4EE4-A3F5-71388A93A451}">
      <dgm:prSet/>
      <dgm:spPr/>
      <dgm:t>
        <a:bodyPr/>
        <a:lstStyle/>
        <a:p>
          <a:endParaRPr lang="en-US" dirty="0"/>
        </a:p>
      </dgm:t>
    </dgm:pt>
    <dgm:pt modelId="{1BC2FAD5-C62C-4A42-AE81-14EDA2A28525}">
      <dgm:prSet phldrT="[Text]" custT="1"/>
      <dgm:spPr>
        <a:solidFill>
          <a:schemeClr val="accent1">
            <a:lumMod val="40000"/>
            <a:lumOff val="60000"/>
          </a:schemeClr>
        </a:solidFill>
      </dgm:spPr>
      <dgm:t>
        <a:bodyPr/>
        <a:lstStyle/>
        <a:p>
          <a:r>
            <a:rPr lang="en-US" sz="1900" dirty="0" smtClean="0"/>
            <a:t>Publicly announce the IFB/RFP</a:t>
          </a:r>
          <a:endParaRPr lang="en-US" sz="1900" dirty="0"/>
        </a:p>
      </dgm:t>
    </dgm:pt>
    <dgm:pt modelId="{EED13CA9-CEC5-4066-BF92-8817BA8AE0D8}" type="parTrans" cxnId="{CEEEF02A-8B52-4CC6-A8D5-7CAF47027E1B}">
      <dgm:prSet/>
      <dgm:spPr/>
      <dgm:t>
        <a:bodyPr/>
        <a:lstStyle/>
        <a:p>
          <a:endParaRPr lang="en-US"/>
        </a:p>
      </dgm:t>
    </dgm:pt>
    <dgm:pt modelId="{37EDF47C-C377-4B25-931C-1B93FC397037}" type="sibTrans" cxnId="{CEEEF02A-8B52-4CC6-A8D5-7CAF47027E1B}">
      <dgm:prSet/>
      <dgm:spPr/>
      <dgm:t>
        <a:bodyPr/>
        <a:lstStyle/>
        <a:p>
          <a:endParaRPr lang="en-US"/>
        </a:p>
      </dgm:t>
    </dgm:pt>
    <dgm:pt modelId="{0CD47BE5-48C8-440D-B8A2-2FA884967CAC}">
      <dgm:prSet phldrT="[Text]" custT="1"/>
      <dgm:spPr>
        <a:solidFill>
          <a:schemeClr val="accent1">
            <a:lumMod val="40000"/>
            <a:lumOff val="60000"/>
          </a:schemeClr>
        </a:solidFill>
      </dgm:spPr>
      <dgm:t>
        <a:bodyPr/>
        <a:lstStyle/>
        <a:p>
          <a:endParaRPr lang="en-US" sz="1900" dirty="0" smtClean="0"/>
        </a:p>
        <a:p>
          <a:r>
            <a:rPr lang="en-US" sz="1900" dirty="0" smtClean="0"/>
            <a:t>Evaluate</a:t>
          </a:r>
          <a:r>
            <a:rPr lang="en-US" sz="1900" baseline="0" dirty="0" smtClean="0"/>
            <a:t> bidders using established criteria</a:t>
          </a:r>
          <a:endParaRPr lang="en-US" sz="1900" dirty="0"/>
        </a:p>
      </dgm:t>
    </dgm:pt>
    <dgm:pt modelId="{4C78A962-A2DF-42AB-816E-B8783B6C8D05}" type="parTrans" cxnId="{11CD56FB-EAB2-48DB-81AE-80876B309246}">
      <dgm:prSet/>
      <dgm:spPr/>
      <dgm:t>
        <a:bodyPr/>
        <a:lstStyle/>
        <a:p>
          <a:endParaRPr lang="en-US"/>
        </a:p>
      </dgm:t>
    </dgm:pt>
    <dgm:pt modelId="{DB4FB77A-21FB-4F7F-A96A-64F4EC0823E8}" type="sibTrans" cxnId="{11CD56FB-EAB2-48DB-81AE-80876B309246}">
      <dgm:prSet/>
      <dgm:spPr/>
      <dgm:t>
        <a:bodyPr/>
        <a:lstStyle/>
        <a:p>
          <a:endParaRPr lang="en-US"/>
        </a:p>
      </dgm:t>
    </dgm:pt>
    <dgm:pt modelId="{7E5155B9-7C3B-4F38-B5F7-B1DCF1D61D15}">
      <dgm:prSet phldrT="[Text]" custT="1"/>
      <dgm:spPr>
        <a:solidFill>
          <a:schemeClr val="accent1">
            <a:lumMod val="40000"/>
            <a:lumOff val="60000"/>
          </a:schemeClr>
        </a:solidFill>
      </dgm:spPr>
      <dgm:t>
        <a:bodyPr/>
        <a:lstStyle/>
        <a:p>
          <a:endParaRPr lang="en-US" sz="1900" dirty="0" smtClean="0"/>
        </a:p>
        <a:p>
          <a:r>
            <a:rPr lang="en-US" sz="1900" dirty="0" smtClean="0"/>
            <a:t>Determine most responsive and responsible bidder at lowest price.</a:t>
          </a:r>
        </a:p>
      </dgm:t>
    </dgm:pt>
    <dgm:pt modelId="{2E2077D5-6AFF-4535-B89E-9243347DF17A}" type="parTrans" cxnId="{9E00A485-9798-4F1D-B203-C1824C98C9CA}">
      <dgm:prSet/>
      <dgm:spPr/>
      <dgm:t>
        <a:bodyPr/>
        <a:lstStyle/>
        <a:p>
          <a:endParaRPr lang="en-US"/>
        </a:p>
      </dgm:t>
    </dgm:pt>
    <dgm:pt modelId="{3DF13E59-7D9D-4942-8DB6-079651557176}" type="sibTrans" cxnId="{9E00A485-9798-4F1D-B203-C1824C98C9CA}">
      <dgm:prSet/>
      <dgm:spPr/>
      <dgm:t>
        <a:bodyPr/>
        <a:lstStyle/>
        <a:p>
          <a:endParaRPr lang="en-US"/>
        </a:p>
      </dgm:t>
    </dgm:pt>
    <dgm:pt modelId="{C72F2783-9104-4D35-8213-B2BD40B064DA}">
      <dgm:prSet phldrT="[Text]" custT="1"/>
      <dgm:spPr>
        <a:solidFill>
          <a:schemeClr val="accent1">
            <a:lumMod val="40000"/>
            <a:lumOff val="60000"/>
          </a:schemeClr>
        </a:solidFill>
      </dgm:spPr>
      <dgm:t>
        <a:bodyPr/>
        <a:lstStyle/>
        <a:p>
          <a:r>
            <a:rPr lang="en-US" sz="1900" dirty="0" smtClean="0"/>
            <a:t>Award and Manage Contract</a:t>
          </a:r>
        </a:p>
      </dgm:t>
    </dgm:pt>
    <dgm:pt modelId="{E8A8AACB-18E3-42C4-9FBF-BA0D63D3E493}" type="parTrans" cxnId="{D3239E12-600B-49D3-A2C7-873C0646D58C}">
      <dgm:prSet/>
      <dgm:spPr/>
      <dgm:t>
        <a:bodyPr/>
        <a:lstStyle/>
        <a:p>
          <a:endParaRPr lang="en-US"/>
        </a:p>
      </dgm:t>
    </dgm:pt>
    <dgm:pt modelId="{EAB902A4-22D2-4AF4-B10D-DF7A26D0A898}" type="sibTrans" cxnId="{D3239E12-600B-49D3-A2C7-873C0646D58C}">
      <dgm:prSet/>
      <dgm:spPr/>
      <dgm:t>
        <a:bodyPr/>
        <a:lstStyle/>
        <a:p>
          <a:endParaRPr lang="en-US"/>
        </a:p>
      </dgm:t>
    </dgm:pt>
    <dgm:pt modelId="{D985EFC8-B056-4013-A9D3-81A311782C55}" type="pres">
      <dgm:prSet presAssocID="{4005E2C3-3A6D-4598-98FF-BF2CF59C05FB}" presName="Name0" presStyleCnt="0">
        <dgm:presLayoutVars>
          <dgm:dir/>
          <dgm:resizeHandles val="exact"/>
        </dgm:presLayoutVars>
      </dgm:prSet>
      <dgm:spPr/>
      <dgm:t>
        <a:bodyPr/>
        <a:lstStyle/>
        <a:p>
          <a:endParaRPr lang="en-US"/>
        </a:p>
      </dgm:t>
    </dgm:pt>
    <dgm:pt modelId="{DE2D0B45-3DF9-4060-87C5-29731E8DD829}" type="pres">
      <dgm:prSet presAssocID="{4005E2C3-3A6D-4598-98FF-BF2CF59C05FB}" presName="cycle" presStyleCnt="0"/>
      <dgm:spPr/>
    </dgm:pt>
    <dgm:pt modelId="{7F082004-9039-4CC5-8B05-BCBFA0C0BCE7}" type="pres">
      <dgm:prSet presAssocID="{4873ACB2-68DE-4210-8EFA-20CDCB3C4493}" presName="nodeFirstNode" presStyleLbl="node1" presStyleIdx="0" presStyleCnt="5" custScaleX="110642" custScaleY="113430">
        <dgm:presLayoutVars>
          <dgm:bulletEnabled val="1"/>
        </dgm:presLayoutVars>
      </dgm:prSet>
      <dgm:spPr/>
      <dgm:t>
        <a:bodyPr/>
        <a:lstStyle/>
        <a:p>
          <a:endParaRPr lang="en-US"/>
        </a:p>
      </dgm:t>
    </dgm:pt>
    <dgm:pt modelId="{ADE849B6-1534-4D6E-9062-A5A16B6B84FA}" type="pres">
      <dgm:prSet presAssocID="{C42AFE05-07D3-42F7-9934-D04411B988CB}" presName="sibTransFirstNode" presStyleLbl="bgShp" presStyleIdx="0" presStyleCnt="1"/>
      <dgm:spPr/>
      <dgm:t>
        <a:bodyPr/>
        <a:lstStyle/>
        <a:p>
          <a:endParaRPr lang="en-US"/>
        </a:p>
      </dgm:t>
    </dgm:pt>
    <dgm:pt modelId="{F18FF581-A13C-4719-9EEF-EBA393C64274}" type="pres">
      <dgm:prSet presAssocID="{1BC2FAD5-C62C-4A42-AE81-14EDA2A28525}" presName="nodeFollowingNodes" presStyleLbl="node1" presStyleIdx="1" presStyleCnt="5" custScaleX="110642" custScaleY="113430">
        <dgm:presLayoutVars>
          <dgm:bulletEnabled val="1"/>
        </dgm:presLayoutVars>
      </dgm:prSet>
      <dgm:spPr/>
      <dgm:t>
        <a:bodyPr/>
        <a:lstStyle/>
        <a:p>
          <a:endParaRPr lang="en-US"/>
        </a:p>
      </dgm:t>
    </dgm:pt>
    <dgm:pt modelId="{35BB771B-56FB-40D3-B8F2-C650B76E5CFB}" type="pres">
      <dgm:prSet presAssocID="{0CD47BE5-48C8-440D-B8A2-2FA884967CAC}" presName="nodeFollowingNodes" presStyleLbl="node1" presStyleIdx="2" presStyleCnt="5" custScaleX="110642" custScaleY="146317" custRadScaleRad="108715" custRadScaleInc="-13482">
        <dgm:presLayoutVars>
          <dgm:bulletEnabled val="1"/>
        </dgm:presLayoutVars>
      </dgm:prSet>
      <dgm:spPr/>
      <dgm:t>
        <a:bodyPr/>
        <a:lstStyle/>
        <a:p>
          <a:endParaRPr lang="en-US"/>
        </a:p>
      </dgm:t>
    </dgm:pt>
    <dgm:pt modelId="{11F26D17-7ABC-4082-9800-08A826EDCC54}" type="pres">
      <dgm:prSet presAssocID="{7E5155B9-7C3B-4F38-B5F7-B1DCF1D61D15}" presName="nodeFollowingNodes" presStyleLbl="node1" presStyleIdx="3" presStyleCnt="5" custScaleX="110642" custScaleY="205516" custRadScaleRad="107105" custRadScaleInc="11988">
        <dgm:presLayoutVars>
          <dgm:bulletEnabled val="1"/>
        </dgm:presLayoutVars>
      </dgm:prSet>
      <dgm:spPr/>
      <dgm:t>
        <a:bodyPr/>
        <a:lstStyle/>
        <a:p>
          <a:endParaRPr lang="en-US"/>
        </a:p>
      </dgm:t>
    </dgm:pt>
    <dgm:pt modelId="{136A4650-0134-4414-8888-50D23FD4EA41}" type="pres">
      <dgm:prSet presAssocID="{C72F2783-9104-4D35-8213-B2BD40B064DA}" presName="nodeFollowingNodes" presStyleLbl="node1" presStyleIdx="4" presStyleCnt="5">
        <dgm:presLayoutVars>
          <dgm:bulletEnabled val="1"/>
        </dgm:presLayoutVars>
      </dgm:prSet>
      <dgm:spPr/>
      <dgm:t>
        <a:bodyPr/>
        <a:lstStyle/>
        <a:p>
          <a:endParaRPr lang="en-US"/>
        </a:p>
      </dgm:t>
    </dgm:pt>
  </dgm:ptLst>
  <dgm:cxnLst>
    <dgm:cxn modelId="{D3239E12-600B-49D3-A2C7-873C0646D58C}" srcId="{4005E2C3-3A6D-4598-98FF-BF2CF59C05FB}" destId="{C72F2783-9104-4D35-8213-B2BD40B064DA}" srcOrd="4" destOrd="0" parTransId="{E8A8AACB-18E3-42C4-9FBF-BA0D63D3E493}" sibTransId="{EAB902A4-22D2-4AF4-B10D-DF7A26D0A898}"/>
    <dgm:cxn modelId="{5B30027F-BF11-4DDB-BB22-1B5FF7CB3B2C}" type="presOf" srcId="{4005E2C3-3A6D-4598-98FF-BF2CF59C05FB}" destId="{D985EFC8-B056-4013-A9D3-81A311782C55}" srcOrd="0" destOrd="0" presId="urn:microsoft.com/office/officeart/2005/8/layout/cycle3"/>
    <dgm:cxn modelId="{88808EBE-152C-4D7B-A54E-1CC01DED9A36}" type="presOf" srcId="{1BC2FAD5-C62C-4A42-AE81-14EDA2A28525}" destId="{F18FF581-A13C-4719-9EEF-EBA393C64274}" srcOrd="0" destOrd="0" presId="urn:microsoft.com/office/officeart/2005/8/layout/cycle3"/>
    <dgm:cxn modelId="{11CD56FB-EAB2-48DB-81AE-80876B309246}" srcId="{4005E2C3-3A6D-4598-98FF-BF2CF59C05FB}" destId="{0CD47BE5-48C8-440D-B8A2-2FA884967CAC}" srcOrd="2" destOrd="0" parTransId="{4C78A962-A2DF-42AB-816E-B8783B6C8D05}" sibTransId="{DB4FB77A-21FB-4F7F-A96A-64F4EC0823E8}"/>
    <dgm:cxn modelId="{9E00A485-9798-4F1D-B203-C1824C98C9CA}" srcId="{4005E2C3-3A6D-4598-98FF-BF2CF59C05FB}" destId="{7E5155B9-7C3B-4F38-B5F7-B1DCF1D61D15}" srcOrd="3" destOrd="0" parTransId="{2E2077D5-6AFF-4535-B89E-9243347DF17A}" sibTransId="{3DF13E59-7D9D-4942-8DB6-079651557176}"/>
    <dgm:cxn modelId="{7FA43686-7A47-41A9-9669-AC48A2DB748C}" type="presOf" srcId="{C72F2783-9104-4D35-8213-B2BD40B064DA}" destId="{136A4650-0134-4414-8888-50D23FD4EA41}" srcOrd="0" destOrd="0" presId="urn:microsoft.com/office/officeart/2005/8/layout/cycle3"/>
    <dgm:cxn modelId="{CEEEF02A-8B52-4CC6-A8D5-7CAF47027E1B}" srcId="{4005E2C3-3A6D-4598-98FF-BF2CF59C05FB}" destId="{1BC2FAD5-C62C-4A42-AE81-14EDA2A28525}" srcOrd="1" destOrd="0" parTransId="{EED13CA9-CEC5-4066-BF92-8817BA8AE0D8}" sibTransId="{37EDF47C-C377-4B25-931C-1B93FC397037}"/>
    <dgm:cxn modelId="{0CF328E1-FE4A-4AB9-B8DA-0E70EEF0C716}" type="presOf" srcId="{C42AFE05-07D3-42F7-9934-D04411B988CB}" destId="{ADE849B6-1534-4D6E-9062-A5A16B6B84FA}" srcOrd="0" destOrd="0" presId="urn:microsoft.com/office/officeart/2005/8/layout/cycle3"/>
    <dgm:cxn modelId="{E810CBAD-695E-44CB-94C2-663B30ECFF97}" type="presOf" srcId="{7E5155B9-7C3B-4F38-B5F7-B1DCF1D61D15}" destId="{11F26D17-7ABC-4082-9800-08A826EDCC54}" srcOrd="0" destOrd="0" presId="urn:microsoft.com/office/officeart/2005/8/layout/cycle3"/>
    <dgm:cxn modelId="{BAC428F7-96B4-4A84-AED9-8A08CC04A40D}" type="presOf" srcId="{0CD47BE5-48C8-440D-B8A2-2FA884967CAC}" destId="{35BB771B-56FB-40D3-B8F2-C650B76E5CFB}" srcOrd="0" destOrd="0" presId="urn:microsoft.com/office/officeart/2005/8/layout/cycle3"/>
    <dgm:cxn modelId="{634B2E39-D804-43DC-B74C-CF1612D5F667}" type="presOf" srcId="{4873ACB2-68DE-4210-8EFA-20CDCB3C4493}" destId="{7F082004-9039-4CC5-8B05-BCBFA0C0BCE7}" srcOrd="0" destOrd="0" presId="urn:microsoft.com/office/officeart/2005/8/layout/cycle3"/>
    <dgm:cxn modelId="{2D4D8613-8979-4EE4-A3F5-71388A93A451}" srcId="{4005E2C3-3A6D-4598-98FF-BF2CF59C05FB}" destId="{4873ACB2-68DE-4210-8EFA-20CDCB3C4493}" srcOrd="0" destOrd="0" parTransId="{826F701D-D468-49DC-A1C9-4FAEF00AE6AF}" sibTransId="{C42AFE05-07D3-42F7-9934-D04411B988CB}"/>
    <dgm:cxn modelId="{78C3635A-9FF0-452C-A557-E50D4B518A99}" type="presParOf" srcId="{D985EFC8-B056-4013-A9D3-81A311782C55}" destId="{DE2D0B45-3DF9-4060-87C5-29731E8DD829}" srcOrd="0" destOrd="0" presId="urn:microsoft.com/office/officeart/2005/8/layout/cycle3"/>
    <dgm:cxn modelId="{B0E3D54A-D34A-4678-BFFC-CF082381A6D1}" type="presParOf" srcId="{DE2D0B45-3DF9-4060-87C5-29731E8DD829}" destId="{7F082004-9039-4CC5-8B05-BCBFA0C0BCE7}" srcOrd="0" destOrd="0" presId="urn:microsoft.com/office/officeart/2005/8/layout/cycle3"/>
    <dgm:cxn modelId="{F3F8E1B7-E022-498B-86F7-86882B2C5C96}" type="presParOf" srcId="{DE2D0B45-3DF9-4060-87C5-29731E8DD829}" destId="{ADE849B6-1534-4D6E-9062-A5A16B6B84FA}" srcOrd="1" destOrd="0" presId="urn:microsoft.com/office/officeart/2005/8/layout/cycle3"/>
    <dgm:cxn modelId="{C974476B-1094-4CA8-8D53-4AE6EBE46DA5}" type="presParOf" srcId="{DE2D0B45-3DF9-4060-87C5-29731E8DD829}" destId="{F18FF581-A13C-4719-9EEF-EBA393C64274}" srcOrd="2" destOrd="0" presId="urn:microsoft.com/office/officeart/2005/8/layout/cycle3"/>
    <dgm:cxn modelId="{172E4918-06B1-405D-9E9A-C41F84902ED0}" type="presParOf" srcId="{DE2D0B45-3DF9-4060-87C5-29731E8DD829}" destId="{35BB771B-56FB-40D3-B8F2-C650B76E5CFB}" srcOrd="3" destOrd="0" presId="urn:microsoft.com/office/officeart/2005/8/layout/cycle3"/>
    <dgm:cxn modelId="{3C243F67-AB3C-48A1-A3EF-D78F59E21C18}" type="presParOf" srcId="{DE2D0B45-3DF9-4060-87C5-29731E8DD829}" destId="{11F26D17-7ABC-4082-9800-08A826EDCC54}" srcOrd="4" destOrd="0" presId="urn:microsoft.com/office/officeart/2005/8/layout/cycle3"/>
    <dgm:cxn modelId="{B5E4982B-EC2C-43D0-B078-A8E508E9C946}" type="presParOf" srcId="{DE2D0B45-3DF9-4060-87C5-29731E8DD829}" destId="{136A4650-0134-4414-8888-50D23FD4EA4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05E2C3-3A6D-4598-98FF-BF2CF59C05FB}"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4873ACB2-68DE-4210-8EFA-20CDCB3C4493}">
      <dgm:prSet phldrT="[Text]" custT="1"/>
      <dgm:spPr>
        <a:solidFill>
          <a:schemeClr val="accent1">
            <a:lumMod val="40000"/>
            <a:lumOff val="60000"/>
          </a:schemeClr>
        </a:solidFill>
      </dgm:spPr>
      <dgm:t>
        <a:bodyPr/>
        <a:lstStyle/>
        <a:p>
          <a:r>
            <a:rPr lang="en-US" sz="1900" dirty="0" smtClean="0"/>
            <a:t>Develop solicitation: Product/service  expectations, evaluation criteria, etc. </a:t>
          </a:r>
          <a:endParaRPr lang="en-US" sz="1900" dirty="0"/>
        </a:p>
      </dgm:t>
    </dgm:pt>
    <dgm:pt modelId="{826F701D-D468-49DC-A1C9-4FAEF00AE6AF}" type="parTrans" cxnId="{2D4D8613-8979-4EE4-A3F5-71388A93A451}">
      <dgm:prSet/>
      <dgm:spPr/>
      <dgm:t>
        <a:bodyPr/>
        <a:lstStyle/>
        <a:p>
          <a:endParaRPr lang="en-US"/>
        </a:p>
      </dgm:t>
    </dgm:pt>
    <dgm:pt modelId="{C42AFE05-07D3-42F7-9934-D04411B988CB}" type="sibTrans" cxnId="{2D4D8613-8979-4EE4-A3F5-71388A93A451}">
      <dgm:prSet/>
      <dgm:spPr/>
      <dgm:t>
        <a:bodyPr/>
        <a:lstStyle/>
        <a:p>
          <a:endParaRPr lang="en-US" dirty="0"/>
        </a:p>
      </dgm:t>
    </dgm:pt>
    <dgm:pt modelId="{1BC2FAD5-C62C-4A42-AE81-14EDA2A28525}">
      <dgm:prSet phldrT="[Text]" custT="1"/>
      <dgm:spPr>
        <a:solidFill>
          <a:schemeClr val="accent1">
            <a:lumMod val="40000"/>
            <a:lumOff val="60000"/>
          </a:schemeClr>
        </a:solidFill>
      </dgm:spPr>
      <dgm:t>
        <a:bodyPr/>
        <a:lstStyle/>
        <a:p>
          <a:endParaRPr lang="en-US" sz="1900" dirty="0" smtClean="0"/>
        </a:p>
        <a:p>
          <a:r>
            <a:rPr lang="en-US" sz="1900" dirty="0" smtClean="0"/>
            <a:t>Publicly announce the RFP</a:t>
          </a:r>
          <a:endParaRPr lang="en-US" sz="1900" dirty="0"/>
        </a:p>
      </dgm:t>
    </dgm:pt>
    <dgm:pt modelId="{EED13CA9-CEC5-4066-BF92-8817BA8AE0D8}" type="parTrans" cxnId="{CEEEF02A-8B52-4CC6-A8D5-7CAF47027E1B}">
      <dgm:prSet/>
      <dgm:spPr/>
      <dgm:t>
        <a:bodyPr/>
        <a:lstStyle/>
        <a:p>
          <a:endParaRPr lang="en-US"/>
        </a:p>
      </dgm:t>
    </dgm:pt>
    <dgm:pt modelId="{37EDF47C-C377-4B25-931C-1B93FC397037}" type="sibTrans" cxnId="{CEEEF02A-8B52-4CC6-A8D5-7CAF47027E1B}">
      <dgm:prSet/>
      <dgm:spPr/>
      <dgm:t>
        <a:bodyPr/>
        <a:lstStyle/>
        <a:p>
          <a:endParaRPr lang="en-US"/>
        </a:p>
      </dgm:t>
    </dgm:pt>
    <dgm:pt modelId="{0CD47BE5-48C8-440D-B8A2-2FA884967CAC}">
      <dgm:prSet phldrT="[Text]" custT="1"/>
      <dgm:spPr>
        <a:solidFill>
          <a:schemeClr val="accent1">
            <a:lumMod val="40000"/>
            <a:lumOff val="60000"/>
          </a:schemeClr>
        </a:solidFill>
      </dgm:spPr>
      <dgm:t>
        <a:bodyPr/>
        <a:lstStyle/>
        <a:p>
          <a:endParaRPr lang="en-US" sz="1900" dirty="0" smtClean="0"/>
        </a:p>
        <a:p>
          <a:r>
            <a:rPr lang="en-US" sz="1900" dirty="0" smtClean="0"/>
            <a:t>Receive, Evaluate</a:t>
          </a:r>
          <a:r>
            <a:rPr lang="en-US" sz="1900" baseline="0" dirty="0" smtClean="0"/>
            <a:t> bidders using established criteria</a:t>
          </a:r>
          <a:endParaRPr lang="en-US" sz="1900" dirty="0"/>
        </a:p>
      </dgm:t>
    </dgm:pt>
    <dgm:pt modelId="{4C78A962-A2DF-42AB-816E-B8783B6C8D05}" type="parTrans" cxnId="{11CD56FB-EAB2-48DB-81AE-80876B309246}">
      <dgm:prSet/>
      <dgm:spPr/>
      <dgm:t>
        <a:bodyPr/>
        <a:lstStyle/>
        <a:p>
          <a:endParaRPr lang="en-US"/>
        </a:p>
      </dgm:t>
    </dgm:pt>
    <dgm:pt modelId="{DB4FB77A-21FB-4F7F-A96A-64F4EC0823E8}" type="sibTrans" cxnId="{11CD56FB-EAB2-48DB-81AE-80876B309246}">
      <dgm:prSet/>
      <dgm:spPr/>
      <dgm:t>
        <a:bodyPr/>
        <a:lstStyle/>
        <a:p>
          <a:endParaRPr lang="en-US"/>
        </a:p>
      </dgm:t>
    </dgm:pt>
    <dgm:pt modelId="{7E5155B9-7C3B-4F38-B5F7-B1DCF1D61D15}">
      <dgm:prSet phldrT="[Text]" custT="1"/>
      <dgm:spPr>
        <a:solidFill>
          <a:schemeClr val="accent1">
            <a:lumMod val="40000"/>
            <a:lumOff val="60000"/>
          </a:schemeClr>
        </a:solidFill>
      </dgm:spPr>
      <dgm:t>
        <a:bodyPr/>
        <a:lstStyle/>
        <a:p>
          <a:r>
            <a:rPr lang="en-US" sz="1900" dirty="0" smtClean="0"/>
            <a:t>Determine most responsive and responsible bidder at lowest price and/or highest scoring proposal</a:t>
          </a:r>
        </a:p>
      </dgm:t>
    </dgm:pt>
    <dgm:pt modelId="{2E2077D5-6AFF-4535-B89E-9243347DF17A}" type="parTrans" cxnId="{9E00A485-9798-4F1D-B203-C1824C98C9CA}">
      <dgm:prSet/>
      <dgm:spPr/>
      <dgm:t>
        <a:bodyPr/>
        <a:lstStyle/>
        <a:p>
          <a:endParaRPr lang="en-US"/>
        </a:p>
      </dgm:t>
    </dgm:pt>
    <dgm:pt modelId="{3DF13E59-7D9D-4942-8DB6-079651557176}" type="sibTrans" cxnId="{9E00A485-9798-4F1D-B203-C1824C98C9CA}">
      <dgm:prSet/>
      <dgm:spPr/>
      <dgm:t>
        <a:bodyPr/>
        <a:lstStyle/>
        <a:p>
          <a:endParaRPr lang="en-US"/>
        </a:p>
      </dgm:t>
    </dgm:pt>
    <dgm:pt modelId="{C72F2783-9104-4D35-8213-B2BD40B064DA}">
      <dgm:prSet phldrT="[Text]" custT="1"/>
      <dgm:spPr>
        <a:solidFill>
          <a:schemeClr val="accent1">
            <a:lumMod val="40000"/>
            <a:lumOff val="60000"/>
          </a:schemeClr>
        </a:solidFill>
      </dgm:spPr>
      <dgm:t>
        <a:bodyPr/>
        <a:lstStyle/>
        <a:p>
          <a:endParaRPr lang="en-US" sz="1900" dirty="0" smtClean="0"/>
        </a:p>
        <a:p>
          <a:r>
            <a:rPr lang="en-US" sz="1900" dirty="0" smtClean="0"/>
            <a:t>Award and Manage Contract</a:t>
          </a:r>
        </a:p>
      </dgm:t>
    </dgm:pt>
    <dgm:pt modelId="{E8A8AACB-18E3-42C4-9FBF-BA0D63D3E493}" type="parTrans" cxnId="{D3239E12-600B-49D3-A2C7-873C0646D58C}">
      <dgm:prSet/>
      <dgm:spPr/>
      <dgm:t>
        <a:bodyPr/>
        <a:lstStyle/>
        <a:p>
          <a:endParaRPr lang="en-US"/>
        </a:p>
      </dgm:t>
    </dgm:pt>
    <dgm:pt modelId="{EAB902A4-22D2-4AF4-B10D-DF7A26D0A898}" type="sibTrans" cxnId="{D3239E12-600B-49D3-A2C7-873C0646D58C}">
      <dgm:prSet/>
      <dgm:spPr/>
      <dgm:t>
        <a:bodyPr/>
        <a:lstStyle/>
        <a:p>
          <a:endParaRPr lang="en-US"/>
        </a:p>
      </dgm:t>
    </dgm:pt>
    <dgm:pt modelId="{D985EFC8-B056-4013-A9D3-81A311782C55}" type="pres">
      <dgm:prSet presAssocID="{4005E2C3-3A6D-4598-98FF-BF2CF59C05FB}" presName="Name0" presStyleCnt="0">
        <dgm:presLayoutVars>
          <dgm:dir/>
          <dgm:resizeHandles val="exact"/>
        </dgm:presLayoutVars>
      </dgm:prSet>
      <dgm:spPr/>
      <dgm:t>
        <a:bodyPr/>
        <a:lstStyle/>
        <a:p>
          <a:endParaRPr lang="en-US"/>
        </a:p>
      </dgm:t>
    </dgm:pt>
    <dgm:pt modelId="{DE2D0B45-3DF9-4060-87C5-29731E8DD829}" type="pres">
      <dgm:prSet presAssocID="{4005E2C3-3A6D-4598-98FF-BF2CF59C05FB}" presName="cycle" presStyleCnt="0"/>
      <dgm:spPr/>
    </dgm:pt>
    <dgm:pt modelId="{7F082004-9039-4CC5-8B05-BCBFA0C0BCE7}" type="pres">
      <dgm:prSet presAssocID="{4873ACB2-68DE-4210-8EFA-20CDCB3C4493}" presName="nodeFirstNode" presStyleLbl="node1" presStyleIdx="0" presStyleCnt="5" custScaleX="110642" custScaleY="113430">
        <dgm:presLayoutVars>
          <dgm:bulletEnabled val="1"/>
        </dgm:presLayoutVars>
      </dgm:prSet>
      <dgm:spPr/>
      <dgm:t>
        <a:bodyPr/>
        <a:lstStyle/>
        <a:p>
          <a:endParaRPr lang="en-US"/>
        </a:p>
      </dgm:t>
    </dgm:pt>
    <dgm:pt modelId="{ADE849B6-1534-4D6E-9062-A5A16B6B84FA}" type="pres">
      <dgm:prSet presAssocID="{C42AFE05-07D3-42F7-9934-D04411B988CB}" presName="sibTransFirstNode" presStyleLbl="bgShp" presStyleIdx="0" presStyleCnt="1"/>
      <dgm:spPr/>
      <dgm:t>
        <a:bodyPr/>
        <a:lstStyle/>
        <a:p>
          <a:endParaRPr lang="en-US"/>
        </a:p>
      </dgm:t>
    </dgm:pt>
    <dgm:pt modelId="{F18FF581-A13C-4719-9EEF-EBA393C64274}" type="pres">
      <dgm:prSet presAssocID="{1BC2FAD5-C62C-4A42-AE81-14EDA2A28525}" presName="nodeFollowingNodes" presStyleLbl="node1" presStyleIdx="1" presStyleCnt="5" custScaleX="110642" custScaleY="113430">
        <dgm:presLayoutVars>
          <dgm:bulletEnabled val="1"/>
        </dgm:presLayoutVars>
      </dgm:prSet>
      <dgm:spPr/>
      <dgm:t>
        <a:bodyPr/>
        <a:lstStyle/>
        <a:p>
          <a:endParaRPr lang="en-US"/>
        </a:p>
      </dgm:t>
    </dgm:pt>
    <dgm:pt modelId="{35BB771B-56FB-40D3-B8F2-C650B76E5CFB}" type="pres">
      <dgm:prSet presAssocID="{0CD47BE5-48C8-440D-B8A2-2FA884967CAC}" presName="nodeFollowingNodes" presStyleLbl="node1" presStyleIdx="2" presStyleCnt="5" custScaleX="110642" custScaleY="143097" custRadScaleRad="108715" custRadScaleInc="-13482">
        <dgm:presLayoutVars>
          <dgm:bulletEnabled val="1"/>
        </dgm:presLayoutVars>
      </dgm:prSet>
      <dgm:spPr/>
      <dgm:t>
        <a:bodyPr/>
        <a:lstStyle/>
        <a:p>
          <a:endParaRPr lang="en-US"/>
        </a:p>
      </dgm:t>
    </dgm:pt>
    <dgm:pt modelId="{11F26D17-7ABC-4082-9800-08A826EDCC54}" type="pres">
      <dgm:prSet presAssocID="{7E5155B9-7C3B-4F38-B5F7-B1DCF1D61D15}" presName="nodeFollowingNodes" presStyleLbl="node1" presStyleIdx="3" presStyleCnt="5" custScaleX="110642" custScaleY="205516" custRadScaleRad="107105" custRadScaleInc="11988">
        <dgm:presLayoutVars>
          <dgm:bulletEnabled val="1"/>
        </dgm:presLayoutVars>
      </dgm:prSet>
      <dgm:spPr/>
      <dgm:t>
        <a:bodyPr/>
        <a:lstStyle/>
        <a:p>
          <a:endParaRPr lang="en-US"/>
        </a:p>
      </dgm:t>
    </dgm:pt>
    <dgm:pt modelId="{136A4650-0134-4414-8888-50D23FD4EA41}" type="pres">
      <dgm:prSet presAssocID="{C72F2783-9104-4D35-8213-B2BD40B064DA}" presName="nodeFollowingNodes" presStyleLbl="node1" presStyleIdx="4" presStyleCnt="5">
        <dgm:presLayoutVars>
          <dgm:bulletEnabled val="1"/>
        </dgm:presLayoutVars>
      </dgm:prSet>
      <dgm:spPr/>
      <dgm:t>
        <a:bodyPr/>
        <a:lstStyle/>
        <a:p>
          <a:endParaRPr lang="en-US"/>
        </a:p>
      </dgm:t>
    </dgm:pt>
  </dgm:ptLst>
  <dgm:cxnLst>
    <dgm:cxn modelId="{D3239E12-600B-49D3-A2C7-873C0646D58C}" srcId="{4005E2C3-3A6D-4598-98FF-BF2CF59C05FB}" destId="{C72F2783-9104-4D35-8213-B2BD40B064DA}" srcOrd="4" destOrd="0" parTransId="{E8A8AACB-18E3-42C4-9FBF-BA0D63D3E493}" sibTransId="{EAB902A4-22D2-4AF4-B10D-DF7A26D0A898}"/>
    <dgm:cxn modelId="{11CD56FB-EAB2-48DB-81AE-80876B309246}" srcId="{4005E2C3-3A6D-4598-98FF-BF2CF59C05FB}" destId="{0CD47BE5-48C8-440D-B8A2-2FA884967CAC}" srcOrd="2" destOrd="0" parTransId="{4C78A962-A2DF-42AB-816E-B8783B6C8D05}" sibTransId="{DB4FB77A-21FB-4F7F-A96A-64F4EC0823E8}"/>
    <dgm:cxn modelId="{BE38D8EE-C90B-4374-A5C9-A7AECB5C6729}" type="presOf" srcId="{C42AFE05-07D3-42F7-9934-D04411B988CB}" destId="{ADE849B6-1534-4D6E-9062-A5A16B6B84FA}" srcOrd="0" destOrd="0" presId="urn:microsoft.com/office/officeart/2005/8/layout/cycle3"/>
    <dgm:cxn modelId="{9E00A485-9798-4F1D-B203-C1824C98C9CA}" srcId="{4005E2C3-3A6D-4598-98FF-BF2CF59C05FB}" destId="{7E5155B9-7C3B-4F38-B5F7-B1DCF1D61D15}" srcOrd="3" destOrd="0" parTransId="{2E2077D5-6AFF-4535-B89E-9243347DF17A}" sibTransId="{3DF13E59-7D9D-4942-8DB6-079651557176}"/>
    <dgm:cxn modelId="{CEEEF02A-8B52-4CC6-A8D5-7CAF47027E1B}" srcId="{4005E2C3-3A6D-4598-98FF-BF2CF59C05FB}" destId="{1BC2FAD5-C62C-4A42-AE81-14EDA2A28525}" srcOrd="1" destOrd="0" parTransId="{EED13CA9-CEC5-4066-BF92-8817BA8AE0D8}" sibTransId="{37EDF47C-C377-4B25-931C-1B93FC397037}"/>
    <dgm:cxn modelId="{35423D9D-278E-471A-8FE7-C53B8B672795}" type="presOf" srcId="{4005E2C3-3A6D-4598-98FF-BF2CF59C05FB}" destId="{D985EFC8-B056-4013-A9D3-81A311782C55}" srcOrd="0" destOrd="0" presId="urn:microsoft.com/office/officeart/2005/8/layout/cycle3"/>
    <dgm:cxn modelId="{94D77E34-5727-48B6-A0EA-60EEF2EFD1C4}" type="presOf" srcId="{4873ACB2-68DE-4210-8EFA-20CDCB3C4493}" destId="{7F082004-9039-4CC5-8B05-BCBFA0C0BCE7}" srcOrd="0" destOrd="0" presId="urn:microsoft.com/office/officeart/2005/8/layout/cycle3"/>
    <dgm:cxn modelId="{91935FB9-0B0C-443D-902E-D6E1140D7249}" type="presOf" srcId="{0CD47BE5-48C8-440D-B8A2-2FA884967CAC}" destId="{35BB771B-56FB-40D3-B8F2-C650B76E5CFB}" srcOrd="0" destOrd="0" presId="urn:microsoft.com/office/officeart/2005/8/layout/cycle3"/>
    <dgm:cxn modelId="{19C5EFC7-2F4D-46FA-995E-2A396BA7D20C}" type="presOf" srcId="{1BC2FAD5-C62C-4A42-AE81-14EDA2A28525}" destId="{F18FF581-A13C-4719-9EEF-EBA393C64274}" srcOrd="0" destOrd="0" presId="urn:microsoft.com/office/officeart/2005/8/layout/cycle3"/>
    <dgm:cxn modelId="{605CA4C0-8C1F-493A-8008-E6659E94F637}" type="presOf" srcId="{C72F2783-9104-4D35-8213-B2BD40B064DA}" destId="{136A4650-0134-4414-8888-50D23FD4EA41}" srcOrd="0" destOrd="0" presId="urn:microsoft.com/office/officeart/2005/8/layout/cycle3"/>
    <dgm:cxn modelId="{689A9F6F-8297-441F-B603-46493322E75F}" type="presOf" srcId="{7E5155B9-7C3B-4F38-B5F7-B1DCF1D61D15}" destId="{11F26D17-7ABC-4082-9800-08A826EDCC54}" srcOrd="0" destOrd="0" presId="urn:microsoft.com/office/officeart/2005/8/layout/cycle3"/>
    <dgm:cxn modelId="{2D4D8613-8979-4EE4-A3F5-71388A93A451}" srcId="{4005E2C3-3A6D-4598-98FF-BF2CF59C05FB}" destId="{4873ACB2-68DE-4210-8EFA-20CDCB3C4493}" srcOrd="0" destOrd="0" parTransId="{826F701D-D468-49DC-A1C9-4FAEF00AE6AF}" sibTransId="{C42AFE05-07D3-42F7-9934-D04411B988CB}"/>
    <dgm:cxn modelId="{59E46E30-2E3F-43BF-9D6D-DE6648C57109}" type="presParOf" srcId="{D985EFC8-B056-4013-A9D3-81A311782C55}" destId="{DE2D0B45-3DF9-4060-87C5-29731E8DD829}" srcOrd="0" destOrd="0" presId="urn:microsoft.com/office/officeart/2005/8/layout/cycle3"/>
    <dgm:cxn modelId="{1BEBBFA3-937E-432D-BBE6-A2140F9BFBD3}" type="presParOf" srcId="{DE2D0B45-3DF9-4060-87C5-29731E8DD829}" destId="{7F082004-9039-4CC5-8B05-BCBFA0C0BCE7}" srcOrd="0" destOrd="0" presId="urn:microsoft.com/office/officeart/2005/8/layout/cycle3"/>
    <dgm:cxn modelId="{F5AAEBD6-B00D-4753-8994-1AE2866ECAF1}" type="presParOf" srcId="{DE2D0B45-3DF9-4060-87C5-29731E8DD829}" destId="{ADE849B6-1534-4D6E-9062-A5A16B6B84FA}" srcOrd="1" destOrd="0" presId="urn:microsoft.com/office/officeart/2005/8/layout/cycle3"/>
    <dgm:cxn modelId="{A0A2B2E9-8F5A-493D-AB7E-623A46E2685C}" type="presParOf" srcId="{DE2D0B45-3DF9-4060-87C5-29731E8DD829}" destId="{F18FF581-A13C-4719-9EEF-EBA393C64274}" srcOrd="2" destOrd="0" presId="urn:microsoft.com/office/officeart/2005/8/layout/cycle3"/>
    <dgm:cxn modelId="{1BEE23D8-A7A5-4952-9E42-A95FF4F99CFD}" type="presParOf" srcId="{DE2D0B45-3DF9-4060-87C5-29731E8DD829}" destId="{35BB771B-56FB-40D3-B8F2-C650B76E5CFB}" srcOrd="3" destOrd="0" presId="urn:microsoft.com/office/officeart/2005/8/layout/cycle3"/>
    <dgm:cxn modelId="{6DBE67CD-C957-40FD-A78E-D338B569ADD1}" type="presParOf" srcId="{DE2D0B45-3DF9-4060-87C5-29731E8DD829}" destId="{11F26D17-7ABC-4082-9800-08A826EDCC54}" srcOrd="4" destOrd="0" presId="urn:microsoft.com/office/officeart/2005/8/layout/cycle3"/>
    <dgm:cxn modelId="{F02DCC89-0689-4242-BB46-EA452ED9D19D}" type="presParOf" srcId="{DE2D0B45-3DF9-4060-87C5-29731E8DD829}" destId="{136A4650-0134-4414-8888-50D23FD4EA4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849B6-1534-4D6E-9062-A5A16B6B84FA}">
      <dsp:nvSpPr>
        <dsp:cNvPr id="0" name=""/>
        <dsp:cNvSpPr/>
      </dsp:nvSpPr>
      <dsp:spPr>
        <a:xfrm>
          <a:off x="1807889" y="-39479"/>
          <a:ext cx="4918621" cy="4918621"/>
        </a:xfrm>
        <a:prstGeom prst="circularArrow">
          <a:avLst>
            <a:gd name="adj1" fmla="val 5544"/>
            <a:gd name="adj2" fmla="val 330680"/>
            <a:gd name="adj3" fmla="val 13508153"/>
            <a:gd name="adj4" fmla="val 17551175"/>
            <a:gd name="adj5" fmla="val 5757"/>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F082004-9039-4CC5-8B05-BCBFA0C0BCE7}">
      <dsp:nvSpPr>
        <dsp:cNvPr id="0" name=""/>
        <dsp:cNvSpPr/>
      </dsp:nvSpPr>
      <dsp:spPr>
        <a:xfrm>
          <a:off x="2985436" y="-305566"/>
          <a:ext cx="2563526" cy="1920606"/>
        </a:xfrm>
        <a:prstGeom prst="round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Develop your specs in writing</a:t>
          </a:r>
          <a:endParaRPr lang="en-US" sz="1900" kern="1200" dirty="0"/>
        </a:p>
      </dsp:txBody>
      <dsp:txXfrm>
        <a:off x="3079192" y="-211810"/>
        <a:ext cx="2376014" cy="1733094"/>
      </dsp:txXfrm>
    </dsp:sp>
    <dsp:sp modelId="{F18FF581-A13C-4719-9EEF-EBA393C64274}">
      <dsp:nvSpPr>
        <dsp:cNvPr id="0" name=""/>
        <dsp:cNvSpPr/>
      </dsp:nvSpPr>
      <dsp:spPr>
        <a:xfrm>
          <a:off x="4980271" y="1447038"/>
          <a:ext cx="2563526" cy="1314061"/>
        </a:xfrm>
        <a:prstGeom prst="round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Identify sources eligible, able, and willing to provide products</a:t>
          </a:r>
          <a:endParaRPr lang="en-US" sz="1900" kern="1200" dirty="0"/>
        </a:p>
      </dsp:txBody>
      <dsp:txXfrm>
        <a:off x="5044418" y="1511185"/>
        <a:ext cx="2435232" cy="1185767"/>
      </dsp:txXfrm>
    </dsp:sp>
    <dsp:sp modelId="{35BB771B-56FB-40D3-B8F2-C650B76E5CFB}">
      <dsp:nvSpPr>
        <dsp:cNvPr id="0" name=""/>
        <dsp:cNvSpPr/>
      </dsp:nvSpPr>
      <dsp:spPr>
        <a:xfrm>
          <a:off x="4572010" y="3580636"/>
          <a:ext cx="2563526" cy="1618857"/>
        </a:xfrm>
        <a:prstGeom prst="round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Contact at least three of those s</a:t>
          </a:r>
          <a:r>
            <a:rPr lang="en-US" sz="1800" kern="1200" dirty="0" smtClean="0"/>
            <a:t>ources</a:t>
          </a:r>
          <a:endParaRPr lang="en-US" sz="1900" kern="1200" dirty="0"/>
        </a:p>
      </dsp:txBody>
      <dsp:txXfrm>
        <a:off x="4651036" y="3659662"/>
        <a:ext cx="2405474" cy="1460805"/>
      </dsp:txXfrm>
    </dsp:sp>
    <dsp:sp modelId="{11F26D17-7ABC-4082-9800-08A826EDCC54}">
      <dsp:nvSpPr>
        <dsp:cNvPr id="0" name=""/>
        <dsp:cNvSpPr/>
      </dsp:nvSpPr>
      <dsp:spPr>
        <a:xfrm>
          <a:off x="1447793" y="3733034"/>
          <a:ext cx="2563526" cy="1314061"/>
        </a:xfrm>
        <a:prstGeom prst="round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Evaluate bidders’ response to your specs</a:t>
          </a:r>
          <a:endParaRPr lang="en-US" sz="1900" kern="1200" dirty="0"/>
        </a:p>
      </dsp:txBody>
      <dsp:txXfrm>
        <a:off x="1511940" y="3797181"/>
        <a:ext cx="2435232" cy="1185767"/>
      </dsp:txXfrm>
    </dsp:sp>
    <dsp:sp modelId="{A6ABBB07-CF19-45FD-A07E-15E9B7C38B50}">
      <dsp:nvSpPr>
        <dsp:cNvPr id="0" name=""/>
        <dsp:cNvSpPr/>
      </dsp:nvSpPr>
      <dsp:spPr>
        <a:xfrm>
          <a:off x="990602" y="1447038"/>
          <a:ext cx="2563526" cy="1314061"/>
        </a:xfrm>
        <a:prstGeom prst="round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Determine most responsive and responsible bidder at lowest price</a:t>
          </a:r>
          <a:endParaRPr lang="en-US" sz="1900" kern="1200" dirty="0"/>
        </a:p>
      </dsp:txBody>
      <dsp:txXfrm>
        <a:off x="1054749" y="1511185"/>
        <a:ext cx="2435232" cy="1185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B31A1-A20C-49EE-A1C4-75A105F8A22E}" type="datetimeFigureOut">
              <a:rPr lang="en-US" smtClean="0"/>
              <a:pPr/>
              <a:t>10/4/2012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099114-9791-45FC-AA87-03830FD59E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B31A1-A20C-49EE-A1C4-75A105F8A22E}" type="datetimeFigureOut">
              <a:rPr lang="en-US" smtClean="0"/>
              <a:pPr/>
              <a:t>10/4/2012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99114-9791-45FC-AA87-03830FD59E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fns.usda.gov/cnd/f2s/implementing/assessment.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ns.usda.gov/tn/resources/fv_galore.html" TargetMode="External"/><Relationship Id="rId2" Type="http://schemas.openxmlformats.org/officeDocument/2006/relationships/hyperlink" Target="http://www.fns.usda.gov/tn/resources/foodbuyingguide.html"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ns.usda.gov/cnd/F2S/f2spolicy.htm" TargetMode="External"/><Relationship Id="rId2" Type="http://schemas.openxmlformats.org/officeDocument/2006/relationships/hyperlink" Target="http://www.fns.usda.gov/cnd/governance/regulations.htm" TargetMode="External"/><Relationship Id="rId1" Type="http://schemas.openxmlformats.org/officeDocument/2006/relationships/slideLayout" Target="../slideLayouts/slideLayout2.xml"/><Relationship Id="rId6" Type="http://schemas.openxmlformats.org/officeDocument/2006/relationships/hyperlink" Target="mailto:Lynn.Harvey@dpi.nc.gov"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9425"/>
            <a:ext cx="7772400" cy="1470025"/>
          </a:xfrm>
        </p:spPr>
        <p:txBody>
          <a:bodyPr>
            <a:normAutofit/>
          </a:bodyPr>
          <a:lstStyle/>
          <a:p>
            <a:r>
              <a:rPr lang="en-US" sz="5400" dirty="0" smtClean="0"/>
              <a:t>School Lunch Procurement</a:t>
            </a:r>
            <a:endParaRPr lang="en-US" sz="5400" dirty="0"/>
          </a:p>
        </p:txBody>
      </p:sp>
      <p:sp>
        <p:nvSpPr>
          <p:cNvPr id="3" name="Subtitle 2"/>
          <p:cNvSpPr>
            <a:spLocks noGrp="1"/>
          </p:cNvSpPr>
          <p:nvPr>
            <p:ph type="subTitle" idx="1"/>
          </p:nvPr>
        </p:nvSpPr>
        <p:spPr>
          <a:xfrm>
            <a:off x="533400" y="3200400"/>
            <a:ext cx="8077200" cy="1447800"/>
          </a:xfrm>
        </p:spPr>
        <p:txBody>
          <a:bodyPr>
            <a:noAutofit/>
          </a:bodyPr>
          <a:lstStyle/>
          <a:p>
            <a:r>
              <a:rPr lang="en-US" b="1" dirty="0" smtClean="0">
                <a:solidFill>
                  <a:schemeClr val="tx1"/>
                </a:solidFill>
              </a:rPr>
              <a:t>and Using Geographic Preference </a:t>
            </a:r>
            <a:endParaRPr lang="en-US" dirty="0">
              <a:solidFill>
                <a:schemeClr val="tx1"/>
              </a:solidFill>
            </a:endParaRPr>
          </a:p>
        </p:txBody>
      </p:sp>
      <p:sp>
        <p:nvSpPr>
          <p:cNvPr id="4" name="TextBox 3"/>
          <p:cNvSpPr txBox="1"/>
          <p:nvPr/>
        </p:nvSpPr>
        <p:spPr>
          <a:xfrm>
            <a:off x="5105400" y="5410200"/>
            <a:ext cx="3429000" cy="1200329"/>
          </a:xfrm>
          <a:prstGeom prst="rect">
            <a:avLst/>
          </a:prstGeom>
          <a:noFill/>
        </p:spPr>
        <p:txBody>
          <a:bodyPr wrap="square" rtlCol="0">
            <a:spAutoFit/>
          </a:bodyPr>
          <a:lstStyle/>
          <a:p>
            <a:pPr algn="ctr"/>
            <a:r>
              <a:rPr lang="en-US" dirty="0" smtClean="0"/>
              <a:t>Kirk Farquharson</a:t>
            </a:r>
          </a:p>
          <a:p>
            <a:pPr algn="ctr"/>
            <a:r>
              <a:rPr lang="en-US" dirty="0" smtClean="0"/>
              <a:t>Senior Program Specialist</a:t>
            </a:r>
          </a:p>
          <a:p>
            <a:pPr algn="ctr"/>
            <a:r>
              <a:rPr lang="en-US" dirty="0" smtClean="0"/>
              <a:t>USDA  Food and Nutrition Service</a:t>
            </a:r>
          </a:p>
          <a:p>
            <a:pPr algn="ctr"/>
            <a:r>
              <a:rPr lang="en-US" dirty="0" smtClean="0"/>
              <a:t>Southeast Regional Office</a:t>
            </a:r>
            <a:endParaRPr lang="en-US" dirty="0"/>
          </a:p>
        </p:txBody>
      </p:sp>
      <p:pic>
        <p:nvPicPr>
          <p:cNvPr id="6" name="Picture 5" descr="F-S-2-Screen-3inch.jpg"/>
          <p:cNvPicPr>
            <a:picLocks noChangeAspect="1"/>
          </p:cNvPicPr>
          <p:nvPr/>
        </p:nvPicPr>
        <p:blipFill>
          <a:blip r:embed="rId2" cstate="print"/>
          <a:stretch>
            <a:fillRect/>
          </a:stretch>
        </p:blipFill>
        <p:spPr>
          <a:xfrm>
            <a:off x="457200" y="304800"/>
            <a:ext cx="1524000" cy="994833"/>
          </a:xfrm>
          <a:prstGeom prst="rect">
            <a:avLst/>
          </a:prstGeom>
        </p:spPr>
      </p:pic>
      <p:pic>
        <p:nvPicPr>
          <p:cNvPr id="7" name="Picture 6" descr="fns_color.gif"/>
          <p:cNvPicPr>
            <a:picLocks noChangeAspect="1"/>
          </p:cNvPicPr>
          <p:nvPr/>
        </p:nvPicPr>
        <p:blipFill>
          <a:blip r:embed="rId3" cstate="print"/>
          <a:stretch>
            <a:fillRect/>
          </a:stretch>
        </p:blipFill>
        <p:spPr>
          <a:xfrm>
            <a:off x="6987116" y="491772"/>
            <a:ext cx="1947333" cy="620889"/>
          </a:xfrm>
          <a:prstGeom prst="rect">
            <a:avLst/>
          </a:prstGeom>
        </p:spPr>
      </p:pic>
      <p:sp>
        <p:nvSpPr>
          <p:cNvPr id="8" name="TextBox 7"/>
          <p:cNvSpPr txBox="1"/>
          <p:nvPr/>
        </p:nvSpPr>
        <p:spPr>
          <a:xfrm>
            <a:off x="762000" y="5410200"/>
            <a:ext cx="2819400" cy="1200329"/>
          </a:xfrm>
          <a:prstGeom prst="rect">
            <a:avLst/>
          </a:prstGeom>
          <a:noFill/>
        </p:spPr>
        <p:txBody>
          <a:bodyPr wrap="square" rtlCol="0">
            <a:spAutoFit/>
          </a:bodyPr>
          <a:lstStyle/>
          <a:p>
            <a:pPr algn="ctr"/>
            <a:r>
              <a:rPr lang="en-US" dirty="0" smtClean="0"/>
              <a:t>2011 NC DPI </a:t>
            </a:r>
          </a:p>
          <a:p>
            <a:pPr algn="ctr"/>
            <a:r>
              <a:rPr lang="en-US" dirty="0" smtClean="0"/>
              <a:t>CN Directors Meeting</a:t>
            </a:r>
          </a:p>
          <a:p>
            <a:pPr algn="ctr"/>
            <a:r>
              <a:rPr lang="en-US" dirty="0" smtClean="0"/>
              <a:t>October 20, 2011 </a:t>
            </a:r>
          </a:p>
          <a:p>
            <a:pPr algn="ctr"/>
            <a:r>
              <a:rPr lang="en-US" dirty="0" smtClean="0"/>
              <a:t>Raleigh, 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and Open Competition</a:t>
            </a:r>
            <a:endParaRPr lang="en-US" dirty="0"/>
          </a:p>
        </p:txBody>
      </p:sp>
      <p:sp>
        <p:nvSpPr>
          <p:cNvPr id="3" name="Content Placeholder 2"/>
          <p:cNvSpPr>
            <a:spLocks noGrp="1"/>
          </p:cNvSpPr>
          <p:nvPr>
            <p:ph idx="1"/>
          </p:nvPr>
        </p:nvSpPr>
        <p:spPr/>
        <p:txBody>
          <a:bodyPr>
            <a:normAutofit/>
          </a:bodyPr>
          <a:lstStyle/>
          <a:p>
            <a:pPr marL="742950" lvl="2" indent="-342900">
              <a:lnSpc>
                <a:spcPct val="150000"/>
              </a:lnSpc>
              <a:buFont typeface="Calibri" pitchFamily="34" charset="0"/>
              <a:buChar char="⁻"/>
            </a:pPr>
            <a:r>
              <a:rPr lang="en-US" sz="2000" dirty="0" smtClean="0"/>
              <a:t>(2) Grantees and subgrantees will conduct procurements in a manner that prohibits the use of statutorily or administratively imposed </a:t>
            </a:r>
            <a:r>
              <a:rPr lang="en-US" sz="2000" u="sng" dirty="0" smtClean="0"/>
              <a:t>in-State or local geographical preferences </a:t>
            </a:r>
            <a:r>
              <a:rPr lang="en-US" sz="2000" dirty="0" smtClean="0"/>
              <a:t>in the evaluation of bids or proposals, except in those cases where applicable Federal statutes expressly mandate or encourage geographic preference.  </a:t>
            </a:r>
            <a:r>
              <a:rPr lang="en-US" sz="2000" b="1" i="1" dirty="0" smtClean="0"/>
              <a:t>(FNS does allow Geographic Preference for </a:t>
            </a:r>
            <a:r>
              <a:rPr lang="en-US" sz="2000" b="1" i="1" u="sng" dirty="0" smtClean="0"/>
              <a:t>unprocessed</a:t>
            </a:r>
            <a:r>
              <a:rPr lang="en-US" sz="2000" b="1" i="1" dirty="0" smtClean="0"/>
              <a:t> locally grown or locally raised agricultural products.)</a:t>
            </a:r>
          </a:p>
          <a:p>
            <a:pPr>
              <a:lnSpc>
                <a:spcPct val="150000"/>
              </a:lnSpc>
            </a:pP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rule</a:t>
            </a:r>
            <a:endParaRPr lang="en-US" dirty="0"/>
          </a:p>
        </p:txBody>
      </p:sp>
      <p:sp>
        <p:nvSpPr>
          <p:cNvPr id="3" name="Content Placeholder 2"/>
          <p:cNvSpPr>
            <a:spLocks noGrp="1"/>
          </p:cNvSpPr>
          <p:nvPr>
            <p:ph idx="1"/>
          </p:nvPr>
        </p:nvSpPr>
        <p:spPr/>
        <p:txBody>
          <a:bodyPr/>
          <a:lstStyle/>
          <a:p>
            <a:pPr marL="342900" lvl="1" indent="-342900">
              <a:lnSpc>
                <a:spcPct val="150000"/>
              </a:lnSpc>
              <a:buFont typeface="Arial" pitchFamily="34" charset="0"/>
              <a:buChar char="•"/>
            </a:pPr>
            <a:r>
              <a:rPr lang="en-US" sz="2400" dirty="0" smtClean="0"/>
              <a:t>7 CFR 210.21(c):  </a:t>
            </a:r>
            <a:r>
              <a:rPr lang="en-US" sz="2200" dirty="0" smtClean="0"/>
              <a:t>A </a:t>
            </a:r>
            <a:r>
              <a:rPr lang="en-US" sz="2200" u="sng" dirty="0" smtClean="0"/>
              <a:t>school food authority may use its own procurement procedures</a:t>
            </a:r>
            <a:r>
              <a:rPr lang="en-US" sz="2200" dirty="0" smtClean="0"/>
              <a:t> </a:t>
            </a:r>
            <a:r>
              <a:rPr lang="en-US" sz="1800" b="1" i="1" dirty="0" smtClean="0"/>
              <a:t>which reflect applicable State and local laws and regulations, provided that procurements made with nonprofit school food service account funds adhere to the standards set forth in this part and §§3016.36(b) through 3016.36(i), 3016.60 and 3019.40 through 3019.48 of this title, as applicable</a:t>
            </a:r>
            <a:r>
              <a:rPr lang="en-US" sz="1800" dirty="0" smtClean="0"/>
              <a:t>, and in the applicable Office of Management and Budget Circulars.  School food authority procedures </a:t>
            </a:r>
            <a:r>
              <a:rPr lang="en-US" sz="2200" u="sng" dirty="0" smtClean="0"/>
              <a:t>must include a written code of standards of conduct meeting the minimum standards of §3016.36(b)(3) or §3019.42</a:t>
            </a:r>
            <a:r>
              <a:rPr lang="en-US" sz="2200" dirty="0" smtClean="0"/>
              <a:t> of this title, as applicable.</a:t>
            </a:r>
          </a:p>
          <a:p>
            <a:pPr>
              <a:buNone/>
            </a:pPr>
            <a:endParaRPr lang="en-US" dirty="0"/>
          </a:p>
        </p:txBody>
      </p:sp>
      <p:pic>
        <p:nvPicPr>
          <p:cNvPr id="4" name="Picture 3" descr="neighborhood.WMF"/>
          <p:cNvPicPr>
            <a:picLocks noChangeAspect="1"/>
          </p:cNvPicPr>
          <p:nvPr/>
        </p:nvPicPr>
        <p:blipFill>
          <a:blip r:embed="rId2" cstate="print"/>
          <a:stretch>
            <a:fillRect/>
          </a:stretch>
        </p:blipFill>
        <p:spPr>
          <a:xfrm>
            <a:off x="7086600" y="5257800"/>
            <a:ext cx="1841500" cy="11461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Four (4) allowed methods:</a:t>
            </a:r>
          </a:p>
          <a:p>
            <a:r>
              <a:rPr lang="en-US" dirty="0" smtClean="0"/>
              <a:t>Simplified Acquisition – Small purchase procedures or simple/informal  procurement</a:t>
            </a:r>
          </a:p>
          <a:p>
            <a:r>
              <a:rPr lang="en-US" dirty="0" smtClean="0"/>
              <a:t>Sealed Bids/Formal Advertising</a:t>
            </a:r>
          </a:p>
          <a:p>
            <a:r>
              <a:rPr lang="en-US" dirty="0" smtClean="0"/>
              <a:t>Competitive Proposals</a:t>
            </a:r>
          </a:p>
          <a:p>
            <a:r>
              <a:rPr lang="en-US" dirty="0" smtClean="0"/>
              <a:t>Noncompetitive Proposals</a:t>
            </a:r>
          </a:p>
          <a:p>
            <a:endParaRPr lang="en-US" dirty="0" smtClean="0"/>
          </a:p>
          <a:p>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Methods of Procurement</a:t>
            </a:r>
            <a:endParaRPr lang="en-US" dirty="0"/>
          </a:p>
        </p:txBody>
      </p:sp>
      <p:pic>
        <p:nvPicPr>
          <p:cNvPr id="27649" name="Picture 1" descr="C:\Documents and Settings\farquharsonk\Local Settings\Temp\Temporary Internet Files\Content.IE5\RSANVZ7R\MP900442235[1].jpg"/>
          <p:cNvPicPr>
            <a:picLocks noChangeAspect="1" noChangeArrowheads="1"/>
          </p:cNvPicPr>
          <p:nvPr/>
        </p:nvPicPr>
        <p:blipFill>
          <a:blip r:embed="rId2" cstate="print"/>
          <a:srcRect/>
          <a:stretch>
            <a:fillRect/>
          </a:stretch>
        </p:blipFill>
        <p:spPr bwMode="auto">
          <a:xfrm>
            <a:off x="6248400" y="3505200"/>
            <a:ext cx="2400300" cy="3200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p:txBody>
          <a:bodyPr>
            <a:normAutofit fontScale="92500" lnSpcReduction="10000"/>
          </a:bodyPr>
          <a:lstStyle/>
          <a:p>
            <a:pPr marL="342900" lvl="1" indent="-342900">
              <a:buFont typeface="Arial" pitchFamily="34" charset="0"/>
              <a:buChar char="•"/>
            </a:pPr>
            <a:r>
              <a:rPr lang="en-US" dirty="0" smtClean="0"/>
              <a:t>Simplified Acquisition/Small Purchase Procedures or Simple/Informal Procurement   3016.36(d)(1) </a:t>
            </a:r>
          </a:p>
          <a:p>
            <a:pPr lvl="1">
              <a:lnSpc>
                <a:spcPct val="150000"/>
              </a:lnSpc>
            </a:pPr>
            <a:r>
              <a:rPr lang="en-US" sz="2200" dirty="0" smtClean="0"/>
              <a:t>Small purchase procedures are those relatively simple and informal procurement methods for securing services, supplies, or other property that do not cost more than the simplified acquisition threshold [SAT] fixed at 41 U.S.C. 403(11) [currently the Federal SAT is set at $100,000.  Some local SAT are as low as $5,000]. If small purchase procedures are used, price or rate quotations shall be obtained from an adequate number of qualified sources. </a:t>
            </a:r>
            <a:r>
              <a:rPr lang="en-US" sz="2200" b="1" dirty="0" smtClean="0"/>
              <a:t>(FNS recommends three or more qualified sources.)</a:t>
            </a:r>
            <a:endParaRPr lang="en-US" sz="2200" b="1" dirty="0"/>
          </a:p>
        </p:txBody>
      </p:sp>
      <p:pic>
        <p:nvPicPr>
          <p:cNvPr id="1027" name="Picture 3" descr="C:\Documents and Settings\farquharsonk\Local Settings\Temporary Internet Files\Content.IE5\52WD8SY1\MC900251062[1].wmf"/>
          <p:cNvPicPr>
            <a:picLocks noChangeAspect="1" noChangeArrowheads="1"/>
          </p:cNvPicPr>
          <p:nvPr/>
        </p:nvPicPr>
        <p:blipFill>
          <a:blip r:embed="rId2" cstate="print"/>
          <a:srcRect/>
          <a:stretch>
            <a:fillRect/>
          </a:stretch>
        </p:blipFill>
        <p:spPr bwMode="auto">
          <a:xfrm>
            <a:off x="6324600" y="5486400"/>
            <a:ext cx="2474614" cy="10200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152400" y="15240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txBox="1">
            <a:spLocks/>
          </p:cNvSpPr>
          <p:nvPr/>
        </p:nvSpPr>
        <p:spPr>
          <a:xfrm>
            <a:off x="457200" y="152400"/>
            <a:ext cx="82296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uLnTx/>
                <a:uFillTx/>
                <a:latin typeface="+mj-lt"/>
                <a:ea typeface="+mj-ea"/>
                <a:cs typeface="+mj-cs"/>
              </a:rPr>
              <a:t>Simplified Acquisition:</a:t>
            </a:r>
            <a:endParaRPr kumimoji="0" lang="en-US" sz="4400" i="0" u="none" strike="noStrike" kern="1200" cap="none" spc="0" normalizeH="0" baseline="0" noProof="0" dirty="0">
              <a:ln>
                <a:noFill/>
              </a:ln>
              <a:uLnTx/>
              <a:uFillTx/>
              <a:latin typeface="+mj-lt"/>
              <a:ea typeface="+mj-ea"/>
              <a:cs typeface="+mj-cs"/>
            </a:endParaRPr>
          </a:p>
        </p:txBody>
      </p:sp>
      <p:sp>
        <p:nvSpPr>
          <p:cNvPr id="4" name="Rectangle 3"/>
          <p:cNvSpPr/>
          <p:nvPr/>
        </p:nvSpPr>
        <p:spPr>
          <a:xfrm>
            <a:off x="3172314" y="1066800"/>
            <a:ext cx="409086"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1</a:t>
            </a:r>
          </a:p>
        </p:txBody>
      </p:sp>
      <p:sp>
        <p:nvSpPr>
          <p:cNvPr id="5" name="Rectangle 4"/>
          <p:cNvSpPr/>
          <p:nvPr/>
        </p:nvSpPr>
        <p:spPr>
          <a:xfrm>
            <a:off x="5257800" y="3581400"/>
            <a:ext cx="482824"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2</a:t>
            </a:r>
          </a:p>
        </p:txBody>
      </p:sp>
      <p:sp>
        <p:nvSpPr>
          <p:cNvPr id="6" name="Rectangle 5"/>
          <p:cNvSpPr/>
          <p:nvPr/>
        </p:nvSpPr>
        <p:spPr>
          <a:xfrm>
            <a:off x="4800600" y="4960203"/>
            <a:ext cx="465192"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3</a:t>
            </a:r>
          </a:p>
        </p:txBody>
      </p:sp>
      <p:sp>
        <p:nvSpPr>
          <p:cNvPr id="7" name="Rectangle 6"/>
          <p:cNvSpPr/>
          <p:nvPr/>
        </p:nvSpPr>
        <p:spPr>
          <a:xfrm>
            <a:off x="1600200" y="5112603"/>
            <a:ext cx="506870"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4</a:t>
            </a:r>
          </a:p>
        </p:txBody>
      </p:sp>
      <p:sp>
        <p:nvSpPr>
          <p:cNvPr id="8" name="Rectangle 7"/>
          <p:cNvSpPr/>
          <p:nvPr/>
        </p:nvSpPr>
        <p:spPr>
          <a:xfrm>
            <a:off x="1204796" y="2826603"/>
            <a:ext cx="471604"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5</a:t>
            </a:r>
          </a:p>
        </p:txBody>
      </p:sp>
      <p:sp>
        <p:nvSpPr>
          <p:cNvPr id="9" name="Title 8"/>
          <p:cNvSpPr>
            <a:spLocks noGrp="1"/>
          </p:cNvSpPr>
          <p:nvPr>
            <p:ph type="title"/>
          </p:nvPr>
        </p:nvSpPr>
        <p:spPr>
          <a:xfrm>
            <a:off x="457200" y="990600"/>
            <a:ext cx="8229600" cy="427038"/>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p:txBody>
          <a:bodyPr>
            <a:normAutofit/>
          </a:bodyPr>
          <a:lstStyle/>
          <a:p>
            <a:r>
              <a:rPr lang="en-US" sz="2600" dirty="0" smtClean="0"/>
              <a:t>Sealed Bids /Formal Advertising 3016.36(d)(2)</a:t>
            </a:r>
          </a:p>
          <a:p>
            <a:pPr lvl="1">
              <a:lnSpc>
                <a:spcPct val="150000"/>
              </a:lnSpc>
            </a:pPr>
            <a:r>
              <a:rPr lang="en-US" sz="2000" dirty="0" smtClean="0"/>
              <a:t>Procurement by </a:t>
            </a:r>
            <a:r>
              <a:rPr lang="en-US" sz="2000" i="1" dirty="0" smtClean="0"/>
              <a:t>sealed bids </a:t>
            </a:r>
            <a:r>
              <a:rPr lang="en-US" sz="2000" dirty="0" smtClean="0"/>
              <a:t>(formal advertising)bids are publicly solicited and a firm-fixed-price contract (lump sum or unit price) is awarded to the responsible bidder whose bid, conforming with all the material terms and conditions of the invitation for bids, is the lowest in price.</a:t>
            </a:r>
          </a:p>
          <a:p>
            <a:endParaRPr lang="en-US" sz="2800" dirty="0"/>
          </a:p>
        </p:txBody>
      </p:sp>
      <p:pic>
        <p:nvPicPr>
          <p:cNvPr id="2050" name="Picture 2" descr="C:\Documents and Settings\farquharsonk\Local Settings\Temporary Internet Files\Content.IE5\6Z19O69M\MC900250038[1].wmf"/>
          <p:cNvPicPr>
            <a:picLocks noChangeAspect="1" noChangeArrowheads="1"/>
          </p:cNvPicPr>
          <p:nvPr/>
        </p:nvPicPr>
        <p:blipFill>
          <a:blip r:embed="rId2" cstate="print"/>
          <a:srcRect/>
          <a:stretch>
            <a:fillRect/>
          </a:stretch>
        </p:blipFill>
        <p:spPr bwMode="auto">
          <a:xfrm rot="2468664">
            <a:off x="3581400" y="3962400"/>
            <a:ext cx="1982709" cy="23840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p:txBody>
          <a:bodyPr>
            <a:normAutofit/>
          </a:bodyPr>
          <a:lstStyle/>
          <a:p>
            <a:pPr lvl="1"/>
            <a:r>
              <a:rPr lang="en-US" sz="2000" dirty="0" smtClean="0"/>
              <a:t>(i) In order for sealed bidding to be feasible, the following conditions should be present:</a:t>
            </a:r>
          </a:p>
          <a:p>
            <a:pPr lvl="2">
              <a:lnSpc>
                <a:spcPct val="150000"/>
              </a:lnSpc>
            </a:pPr>
            <a:r>
              <a:rPr lang="en-US" sz="2000" dirty="0" smtClean="0"/>
              <a:t>(A) A complete, adequate, and realistic specification or purchase description is available;</a:t>
            </a:r>
          </a:p>
          <a:p>
            <a:pPr lvl="2">
              <a:lnSpc>
                <a:spcPct val="150000"/>
              </a:lnSpc>
            </a:pPr>
            <a:r>
              <a:rPr lang="en-US" sz="2000" dirty="0" smtClean="0"/>
              <a:t>(B) Two or more responsible bidders are willing and able to compete effectively and for the business; and</a:t>
            </a:r>
          </a:p>
          <a:p>
            <a:pPr lvl="2">
              <a:lnSpc>
                <a:spcPct val="150000"/>
              </a:lnSpc>
            </a:pPr>
            <a:r>
              <a:rPr lang="en-US" sz="2000" dirty="0" smtClean="0"/>
              <a:t>(C) The procurement lends itself to a firm fixed price contract and the selection of the successful bidder can be made principally on the basis of price.</a:t>
            </a:r>
          </a:p>
        </p:txBody>
      </p:sp>
      <p:sp>
        <p:nvSpPr>
          <p:cNvPr id="4" name="TextBox 3"/>
          <p:cNvSpPr txBox="1"/>
          <p:nvPr/>
        </p:nvSpPr>
        <p:spPr>
          <a:xfrm>
            <a:off x="838200" y="1295400"/>
            <a:ext cx="3505200" cy="369332"/>
          </a:xfrm>
          <a:prstGeom prst="rect">
            <a:avLst/>
          </a:prstGeom>
          <a:noFill/>
        </p:spPr>
        <p:txBody>
          <a:bodyPr wrap="square" rtlCol="0">
            <a:spAutoFit/>
          </a:bodyPr>
          <a:lstStyle/>
          <a:p>
            <a:r>
              <a:rPr lang="en-US" b="1" dirty="0" smtClean="0"/>
              <a:t>Sealed Bid/formal Advertising</a:t>
            </a:r>
            <a:endParaRPr lang="en-US" b="1" dirty="0"/>
          </a:p>
        </p:txBody>
      </p:sp>
      <p:pic>
        <p:nvPicPr>
          <p:cNvPr id="6" name="Picture 5" descr="Advertising plane.WMF"/>
          <p:cNvPicPr>
            <a:picLocks noChangeAspect="1"/>
          </p:cNvPicPr>
          <p:nvPr/>
        </p:nvPicPr>
        <p:blipFill>
          <a:blip r:embed="rId2" cstate="print"/>
          <a:stretch>
            <a:fillRect/>
          </a:stretch>
        </p:blipFill>
        <p:spPr>
          <a:xfrm>
            <a:off x="4343400" y="4953000"/>
            <a:ext cx="4076861" cy="1600200"/>
          </a:xfrm>
          <a:prstGeom prst="rect">
            <a:avLst/>
          </a:prstGeom>
        </p:spPr>
      </p:pic>
      <p:sp>
        <p:nvSpPr>
          <p:cNvPr id="7" name="TextBox 6"/>
          <p:cNvSpPr txBox="1"/>
          <p:nvPr/>
        </p:nvSpPr>
        <p:spPr>
          <a:xfrm>
            <a:off x="6781800" y="5867400"/>
            <a:ext cx="1371600" cy="369332"/>
          </a:xfrm>
          <a:prstGeom prst="rect">
            <a:avLst/>
          </a:prstGeom>
          <a:noFill/>
        </p:spPr>
        <p:txBody>
          <a:bodyPr wrap="square" rtlCol="0">
            <a:spAutoFit/>
          </a:bodyPr>
          <a:lstStyle/>
          <a:p>
            <a:r>
              <a:rPr lang="en-US" b="1" dirty="0" smtClean="0"/>
              <a:t>Produce Bid</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a:xfrm>
            <a:off x="457200" y="1600200"/>
            <a:ext cx="8229600" cy="4525963"/>
          </a:xfrm>
        </p:spPr>
        <p:txBody>
          <a:bodyPr>
            <a:noAutofit/>
          </a:bodyPr>
          <a:lstStyle/>
          <a:p>
            <a:pPr lvl="1"/>
            <a:r>
              <a:rPr lang="en-US" sz="2000" dirty="0" smtClean="0"/>
              <a:t>(ii) If sealed bids are used, the following requirements apply:</a:t>
            </a:r>
          </a:p>
          <a:p>
            <a:pPr lvl="2">
              <a:lnSpc>
                <a:spcPct val="170000"/>
              </a:lnSpc>
            </a:pPr>
            <a:r>
              <a:rPr lang="en-US" sz="2000" dirty="0" smtClean="0"/>
              <a:t>(A) The invitation for bids will be publicly advertised and bids shall be solicited from an adequate number of known suppliers, providing them sufficient time prior to the date set for opening the bids;</a:t>
            </a:r>
          </a:p>
          <a:p>
            <a:pPr lvl="2">
              <a:lnSpc>
                <a:spcPct val="170000"/>
              </a:lnSpc>
            </a:pPr>
            <a:r>
              <a:rPr lang="en-US" sz="2000" dirty="0" smtClean="0"/>
              <a:t>(B) The invitation for bids, which will include any specifications and pertinent attachments, shall define the items or services in order for the bidder to properly respond; </a:t>
            </a:r>
          </a:p>
          <a:p>
            <a:pPr lvl="1">
              <a:lnSpc>
                <a:spcPct val="170000"/>
              </a:lnSpc>
            </a:pPr>
            <a:endParaRPr lang="en-US" sz="1500" dirty="0"/>
          </a:p>
        </p:txBody>
      </p:sp>
      <p:sp>
        <p:nvSpPr>
          <p:cNvPr id="4" name="TextBox 3"/>
          <p:cNvSpPr txBox="1"/>
          <p:nvPr/>
        </p:nvSpPr>
        <p:spPr>
          <a:xfrm>
            <a:off x="838200" y="1154668"/>
            <a:ext cx="3505200" cy="369332"/>
          </a:xfrm>
          <a:prstGeom prst="rect">
            <a:avLst/>
          </a:prstGeom>
          <a:noFill/>
        </p:spPr>
        <p:txBody>
          <a:bodyPr wrap="square" rtlCol="0">
            <a:spAutoFit/>
          </a:bodyPr>
          <a:lstStyle/>
          <a:p>
            <a:r>
              <a:rPr lang="en-US" b="1" dirty="0" smtClean="0"/>
              <a:t>Sealed Bid/formal Advertising</a:t>
            </a:r>
            <a:endParaRPr lang="en-US" b="1" dirty="0"/>
          </a:p>
        </p:txBody>
      </p:sp>
      <p:pic>
        <p:nvPicPr>
          <p:cNvPr id="4098" name="Picture 2" descr="C:\Documents and Settings\farquharsonk\Local Settings\Temporary Internet Files\Content.IE5\XL5THZ1H\MC900078757[1].wmf"/>
          <p:cNvPicPr>
            <a:picLocks noChangeAspect="1" noChangeArrowheads="1"/>
          </p:cNvPicPr>
          <p:nvPr/>
        </p:nvPicPr>
        <p:blipFill>
          <a:blip r:embed="rId2" cstate="print"/>
          <a:srcRect/>
          <a:stretch>
            <a:fillRect/>
          </a:stretch>
        </p:blipFill>
        <p:spPr bwMode="auto">
          <a:xfrm>
            <a:off x="5638800" y="5105400"/>
            <a:ext cx="2209800" cy="15033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1200150" lvl="3" indent="-342900">
              <a:lnSpc>
                <a:spcPct val="150000"/>
              </a:lnSpc>
              <a:buFont typeface="Arial" pitchFamily="34" charset="0"/>
              <a:buChar char="•"/>
            </a:pPr>
            <a:r>
              <a:rPr lang="en-US" dirty="0" smtClean="0"/>
              <a:t>(C) All bids will be publicly opened at the time and place prescribed in the invitation for bids;</a:t>
            </a:r>
          </a:p>
          <a:p>
            <a:pPr marL="1200150" lvl="3" indent="-342900">
              <a:lnSpc>
                <a:spcPct val="150000"/>
              </a:lnSpc>
              <a:buFont typeface="Arial" pitchFamily="34" charset="0"/>
              <a:buChar char="•"/>
            </a:pPr>
            <a:r>
              <a:rPr lang="en-US" dirty="0" smtClean="0"/>
              <a:t>(D) A firm fixed-price contract award will be made in writing to the lowest responsive and responsible bidder. Where specified in bidding documents, factors such as discounts, transportation cost, and life cycle costs shall be considered in determining which bid is lowest. Payment discounts will only be used to determine the low bid when prior experience indicates that such discounts are usually taken advantage of; and</a:t>
            </a:r>
          </a:p>
          <a:p>
            <a:pPr lvl="2">
              <a:lnSpc>
                <a:spcPct val="150000"/>
              </a:lnSpc>
            </a:pPr>
            <a:r>
              <a:rPr lang="en-US" sz="2000" dirty="0" smtClean="0"/>
              <a:t>E) Any or all bids may be rejected if there is a sound documented reason.</a:t>
            </a:r>
          </a:p>
          <a:p>
            <a:endParaRPr lang="en-US" dirty="0"/>
          </a:p>
        </p:txBody>
      </p:sp>
      <p:sp>
        <p:nvSpPr>
          <p:cNvPr id="4" name="TextBox 3"/>
          <p:cNvSpPr txBox="1"/>
          <p:nvPr/>
        </p:nvSpPr>
        <p:spPr>
          <a:xfrm>
            <a:off x="838200" y="1154668"/>
            <a:ext cx="3505200" cy="369332"/>
          </a:xfrm>
          <a:prstGeom prst="rect">
            <a:avLst/>
          </a:prstGeom>
          <a:noFill/>
        </p:spPr>
        <p:txBody>
          <a:bodyPr wrap="square" rtlCol="0">
            <a:spAutoFit/>
          </a:bodyPr>
          <a:lstStyle/>
          <a:p>
            <a:r>
              <a:rPr lang="en-US" b="1" dirty="0" smtClean="0"/>
              <a:t>Sealed Bid/formal Advertising</a:t>
            </a:r>
            <a:endParaRPr lang="en-US" b="1" dirty="0"/>
          </a:p>
        </p:txBody>
      </p:sp>
      <p:pic>
        <p:nvPicPr>
          <p:cNvPr id="5125" name="Picture 5" descr="C:\Documents and Settings\farquharsonk\Local Settings\Temporary Internet Files\Content.IE5\EL8U4ONU\MC900230997[1].wmf"/>
          <p:cNvPicPr>
            <a:picLocks noChangeAspect="1" noChangeArrowheads="1"/>
          </p:cNvPicPr>
          <p:nvPr/>
        </p:nvPicPr>
        <p:blipFill>
          <a:blip r:embed="rId2" cstate="print"/>
          <a:srcRect/>
          <a:stretch>
            <a:fillRect/>
          </a:stretch>
        </p:blipFill>
        <p:spPr bwMode="auto">
          <a:xfrm>
            <a:off x="4495800" y="5790004"/>
            <a:ext cx="1453835" cy="10679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0" y="12192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txBox="1">
            <a:spLocks/>
          </p:cNvSpPr>
          <p:nvPr/>
        </p:nvSpPr>
        <p:spPr>
          <a:xfrm>
            <a:off x="457200" y="152400"/>
            <a:ext cx="82296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uLnTx/>
                <a:uFillTx/>
                <a:latin typeface="+mj-lt"/>
                <a:ea typeface="+mj-ea"/>
                <a:cs typeface="+mj-cs"/>
              </a:rPr>
              <a:t>Formal Procurement:</a:t>
            </a:r>
            <a:endParaRPr kumimoji="0" lang="en-US" sz="4400" i="0" u="none" strike="noStrike" kern="1200" cap="none" spc="0" normalizeH="0" baseline="0" noProof="0" dirty="0">
              <a:ln>
                <a:noFill/>
              </a:ln>
              <a:uLnTx/>
              <a:uFillTx/>
              <a:latin typeface="+mj-lt"/>
              <a:ea typeface="+mj-ea"/>
              <a:cs typeface="+mj-cs"/>
            </a:endParaRPr>
          </a:p>
        </p:txBody>
      </p:sp>
      <p:sp>
        <p:nvSpPr>
          <p:cNvPr id="4" name="Rectangle 3"/>
          <p:cNvSpPr/>
          <p:nvPr/>
        </p:nvSpPr>
        <p:spPr>
          <a:xfrm>
            <a:off x="3934314" y="685800"/>
            <a:ext cx="409086" cy="830997"/>
          </a:xfrm>
          <a:prstGeom prst="rect">
            <a:avLst/>
          </a:prstGeom>
          <a:noFill/>
        </p:spPr>
        <p:txBody>
          <a:bodyPr wrap="none">
            <a:spAutoFit/>
          </a:bodyPr>
          <a:lstStyle/>
          <a:p>
            <a:pP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1</a:t>
            </a:r>
          </a:p>
        </p:txBody>
      </p:sp>
      <p:sp>
        <p:nvSpPr>
          <p:cNvPr id="5" name="Rectangle 4"/>
          <p:cNvSpPr/>
          <p:nvPr/>
        </p:nvSpPr>
        <p:spPr>
          <a:xfrm>
            <a:off x="5003576" y="2826603"/>
            <a:ext cx="482824"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2</a:t>
            </a:r>
          </a:p>
        </p:txBody>
      </p:sp>
      <p:sp>
        <p:nvSpPr>
          <p:cNvPr id="6" name="Rectangle 5"/>
          <p:cNvSpPr/>
          <p:nvPr/>
        </p:nvSpPr>
        <p:spPr>
          <a:xfrm>
            <a:off x="5486400" y="4419600"/>
            <a:ext cx="465192"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3</a:t>
            </a:r>
          </a:p>
        </p:txBody>
      </p:sp>
      <p:sp>
        <p:nvSpPr>
          <p:cNvPr id="7" name="Rectangle 6"/>
          <p:cNvSpPr/>
          <p:nvPr/>
        </p:nvSpPr>
        <p:spPr>
          <a:xfrm>
            <a:off x="2362200" y="4114800"/>
            <a:ext cx="506870"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4</a:t>
            </a:r>
          </a:p>
        </p:txBody>
      </p:sp>
      <p:sp>
        <p:nvSpPr>
          <p:cNvPr id="8" name="Rectangle 7"/>
          <p:cNvSpPr/>
          <p:nvPr/>
        </p:nvSpPr>
        <p:spPr>
          <a:xfrm>
            <a:off x="1128596" y="2826603"/>
            <a:ext cx="471604"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5</a:t>
            </a:r>
          </a:p>
        </p:txBody>
      </p:sp>
      <p:sp>
        <p:nvSpPr>
          <p:cNvPr id="9" name="Title 8"/>
          <p:cNvSpPr>
            <a:spLocks noGrp="1"/>
          </p:cNvSpPr>
          <p:nvPr>
            <p:ph type="title"/>
          </p:nvPr>
        </p:nvSpPr>
        <p:spPr>
          <a:xfrm>
            <a:off x="457200" y="990600"/>
            <a:ext cx="8229600" cy="427038"/>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Federal Regulations are the litmus paper.</a:t>
            </a:r>
          </a:p>
          <a:p>
            <a:pPr lvl="1"/>
            <a:r>
              <a:rPr lang="en-US" dirty="0" smtClean="0"/>
              <a:t>Federal versus State or local procurement rules.</a:t>
            </a:r>
          </a:p>
          <a:p>
            <a:r>
              <a:rPr lang="en-US" dirty="0" smtClean="0"/>
              <a:t>School nutrition programs must follow specific methods of procurement for the NSLP/SBP.</a:t>
            </a:r>
          </a:p>
          <a:p>
            <a:r>
              <a:rPr lang="en-US" dirty="0" smtClean="0"/>
              <a:t>Purchasing locally produced farm products (Geographic Preference).</a:t>
            </a:r>
          </a:p>
          <a:p>
            <a:r>
              <a:rPr lang="en-US" dirty="0" smtClean="0"/>
              <a:t>Writing Specifications.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pPr>
              <a:lnSpc>
                <a:spcPct val="170000"/>
              </a:lnSpc>
            </a:pPr>
            <a:r>
              <a:rPr lang="en-US" sz="2600" dirty="0" smtClean="0"/>
              <a:t>Competitive Proposals/Request for Proposals (RFP) 3016.36(d)(3)</a:t>
            </a:r>
          </a:p>
          <a:p>
            <a:pPr lvl="1">
              <a:lnSpc>
                <a:spcPct val="170000"/>
              </a:lnSpc>
            </a:pPr>
            <a:r>
              <a:rPr lang="en-US" sz="2000" dirty="0" smtClean="0"/>
              <a:t>The technique of competitive proposals is normally conducted with more than one source submitting an offer, and either a fixed-price or cost-reimbursement type contract is awarded. It is generally used when conditions are not appropriate for the use of sealed bids. If this method is used, the following requirements apply:</a:t>
            </a:r>
          </a:p>
          <a:p>
            <a:pPr lvl="2">
              <a:lnSpc>
                <a:spcPct val="170000"/>
              </a:lnSpc>
            </a:pPr>
            <a:r>
              <a:rPr lang="en-US" sz="2000" dirty="0" smtClean="0"/>
              <a:t>(i) Requests for proposals will be publicized and identify all evaluation factors and their relative importance. Any response to publicized requests for proposals shall be honored to the maximum extent practical;</a:t>
            </a:r>
          </a:p>
          <a:p>
            <a:pPr lvl="1">
              <a:lnSpc>
                <a:spcPct val="170000"/>
              </a:lnSpc>
            </a:pPr>
            <a:endParaRPr lang="en-US" sz="2000" dirty="0"/>
          </a:p>
        </p:txBody>
      </p:sp>
      <p:pic>
        <p:nvPicPr>
          <p:cNvPr id="4" name="Picture 2" descr="C:\Documents and Settings\farquharsonk\Local Settings\Temporary Internet Files\Content.IE5\6Z19O69M\MC900250038[1].wmf"/>
          <p:cNvPicPr>
            <a:picLocks noChangeAspect="1" noChangeArrowheads="1"/>
          </p:cNvPicPr>
          <p:nvPr/>
        </p:nvPicPr>
        <p:blipFill>
          <a:blip r:embed="rId2" cstate="print"/>
          <a:srcRect/>
          <a:stretch>
            <a:fillRect/>
          </a:stretch>
        </p:blipFill>
        <p:spPr bwMode="auto">
          <a:xfrm rot="2468664">
            <a:off x="7501788" y="1622132"/>
            <a:ext cx="965767" cy="11612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a:xfrm>
            <a:off x="457200" y="1828800"/>
            <a:ext cx="8229600" cy="3657600"/>
          </a:xfrm>
        </p:spPr>
        <p:txBody>
          <a:bodyPr>
            <a:noAutofit/>
          </a:bodyPr>
          <a:lstStyle/>
          <a:p>
            <a:pPr lvl="2">
              <a:lnSpc>
                <a:spcPct val="170000"/>
              </a:lnSpc>
            </a:pPr>
            <a:r>
              <a:rPr lang="en-US" sz="1800" dirty="0" smtClean="0"/>
              <a:t>(iv) Awards will be made to the responsible firm whose proposal is most advantageous to the program, with price and other factors considered; </a:t>
            </a:r>
          </a:p>
          <a:p>
            <a:pPr lvl="2">
              <a:lnSpc>
                <a:spcPct val="170000"/>
              </a:lnSpc>
              <a:buNone/>
            </a:pPr>
            <a:endParaRPr lang="en-US" sz="1800" dirty="0"/>
          </a:p>
        </p:txBody>
      </p:sp>
      <p:sp>
        <p:nvSpPr>
          <p:cNvPr id="4" name="TextBox 3"/>
          <p:cNvSpPr txBox="1"/>
          <p:nvPr/>
        </p:nvSpPr>
        <p:spPr>
          <a:xfrm>
            <a:off x="762000" y="1066800"/>
            <a:ext cx="3505200" cy="400110"/>
          </a:xfrm>
          <a:prstGeom prst="rect">
            <a:avLst/>
          </a:prstGeom>
          <a:noFill/>
        </p:spPr>
        <p:txBody>
          <a:bodyPr wrap="square" rtlCol="0">
            <a:spAutoFit/>
          </a:bodyPr>
          <a:lstStyle/>
          <a:p>
            <a:r>
              <a:rPr lang="en-US" sz="2000" b="1" dirty="0" smtClean="0"/>
              <a:t>Competitive Proposals (RFP)</a:t>
            </a:r>
            <a:endParaRPr lang="en-US" sz="2000" b="1" dirty="0"/>
          </a:p>
        </p:txBody>
      </p:sp>
      <p:pic>
        <p:nvPicPr>
          <p:cNvPr id="6146" name="Picture 2" descr="C:\Documents and Settings\farquharsonk\Local Settings\Temporary Internet Files\Content.IE5\XL5THZ1H\MC900435278[1].wmf"/>
          <p:cNvPicPr>
            <a:picLocks noChangeAspect="1" noChangeArrowheads="1"/>
          </p:cNvPicPr>
          <p:nvPr/>
        </p:nvPicPr>
        <p:blipFill>
          <a:blip r:embed="rId2" cstate="print"/>
          <a:srcRect/>
          <a:stretch>
            <a:fillRect/>
          </a:stretch>
        </p:blipFill>
        <p:spPr bwMode="auto">
          <a:xfrm>
            <a:off x="3429000" y="3962400"/>
            <a:ext cx="2032000" cy="1409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838200"/>
            <a:ext cx="8229600" cy="579438"/>
          </a:xfrm>
        </p:spPr>
        <p:txBody>
          <a:bodyPr>
            <a:normAutofit fontScale="90000"/>
          </a:bodyPr>
          <a:lstStyle/>
          <a:p>
            <a:endParaRPr lang="en-US" dirty="0"/>
          </a:p>
        </p:txBody>
      </p:sp>
      <p:graphicFrame>
        <p:nvGraphicFramePr>
          <p:cNvPr id="2" name="Content Placeholder 4"/>
          <p:cNvGraphicFramePr>
            <a:graphicFrameLocks/>
          </p:cNvGraphicFramePr>
          <p:nvPr/>
        </p:nvGraphicFramePr>
        <p:xfrm>
          <a:off x="0" y="16002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txBox="1">
            <a:spLocks/>
          </p:cNvSpPr>
          <p:nvPr/>
        </p:nvSpPr>
        <p:spPr>
          <a:xfrm>
            <a:off x="457200" y="152400"/>
            <a:ext cx="82296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uLnTx/>
                <a:uFillTx/>
                <a:latin typeface="+mj-lt"/>
                <a:ea typeface="+mj-ea"/>
                <a:cs typeface="+mj-cs"/>
              </a:rPr>
              <a:t>Competitive Procurement:</a:t>
            </a:r>
            <a:endParaRPr kumimoji="0" lang="en-US" sz="4400" i="0" u="none" strike="noStrike" kern="1200" cap="none" spc="0" normalizeH="0" baseline="0" noProof="0" dirty="0">
              <a:ln>
                <a:noFill/>
              </a:ln>
              <a:uLnTx/>
              <a:uFillTx/>
              <a:latin typeface="+mj-lt"/>
              <a:ea typeface="+mj-ea"/>
              <a:cs typeface="+mj-cs"/>
            </a:endParaRPr>
          </a:p>
        </p:txBody>
      </p:sp>
      <p:sp>
        <p:nvSpPr>
          <p:cNvPr id="4" name="Rectangle 3"/>
          <p:cNvSpPr/>
          <p:nvPr/>
        </p:nvSpPr>
        <p:spPr>
          <a:xfrm>
            <a:off x="3019914" y="1455003"/>
            <a:ext cx="409086" cy="830997"/>
          </a:xfrm>
          <a:prstGeom prst="rect">
            <a:avLst/>
          </a:prstGeom>
          <a:noFill/>
        </p:spPr>
        <p:txBody>
          <a:bodyPr wrap="none">
            <a:spAutoFit/>
          </a:bodyPr>
          <a:lstStyle/>
          <a:p>
            <a:pP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1</a:t>
            </a:r>
          </a:p>
        </p:txBody>
      </p:sp>
      <p:sp>
        <p:nvSpPr>
          <p:cNvPr id="5" name="Rectangle 4"/>
          <p:cNvSpPr/>
          <p:nvPr/>
        </p:nvSpPr>
        <p:spPr>
          <a:xfrm>
            <a:off x="5867400" y="2514600"/>
            <a:ext cx="482824"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2</a:t>
            </a:r>
          </a:p>
        </p:txBody>
      </p:sp>
      <p:sp>
        <p:nvSpPr>
          <p:cNvPr id="6" name="Rectangle 5"/>
          <p:cNvSpPr/>
          <p:nvPr/>
        </p:nvSpPr>
        <p:spPr>
          <a:xfrm>
            <a:off x="5478408" y="4724400"/>
            <a:ext cx="465192"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3</a:t>
            </a:r>
          </a:p>
        </p:txBody>
      </p:sp>
      <p:sp>
        <p:nvSpPr>
          <p:cNvPr id="7" name="Rectangle 6"/>
          <p:cNvSpPr/>
          <p:nvPr/>
        </p:nvSpPr>
        <p:spPr>
          <a:xfrm>
            <a:off x="1371600" y="4648200"/>
            <a:ext cx="506870"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4</a:t>
            </a:r>
          </a:p>
        </p:txBody>
      </p:sp>
      <p:sp>
        <p:nvSpPr>
          <p:cNvPr id="8" name="Rectangle 7"/>
          <p:cNvSpPr/>
          <p:nvPr/>
        </p:nvSpPr>
        <p:spPr>
          <a:xfrm>
            <a:off x="1890596" y="2590800"/>
            <a:ext cx="471604" cy="830997"/>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a:xfrm>
            <a:off x="457200" y="1143000"/>
            <a:ext cx="8229600" cy="5562600"/>
          </a:xfrm>
        </p:spPr>
        <p:txBody>
          <a:bodyPr>
            <a:noAutofit/>
          </a:bodyPr>
          <a:lstStyle/>
          <a:p>
            <a:r>
              <a:rPr lang="en-US" sz="2600" dirty="0" smtClean="0"/>
              <a:t>Noncompetitive Proposals 3016.36 (d)(4) </a:t>
            </a:r>
          </a:p>
          <a:p>
            <a:pPr lvl="1">
              <a:lnSpc>
                <a:spcPct val="150000"/>
              </a:lnSpc>
            </a:pPr>
            <a:r>
              <a:rPr lang="en-US" sz="2000" dirty="0" smtClean="0"/>
              <a:t>Procurement through solicitation of a proposal from only one source, or after solicitation of a number of sources, competition is determined inadequate.</a:t>
            </a:r>
          </a:p>
          <a:p>
            <a:pPr lvl="2">
              <a:lnSpc>
                <a:spcPct val="150000"/>
              </a:lnSpc>
            </a:pPr>
            <a:r>
              <a:rPr lang="en-US" sz="2000" dirty="0" smtClean="0"/>
              <a:t>(i) Procurement by noncompetitive proposals may be used only when the award of a contract is infeasible under small purchase procedures, sealed bids or competitive proposals and one of the following circumstances applies:</a:t>
            </a:r>
          </a:p>
          <a:p>
            <a:pPr lvl="3">
              <a:lnSpc>
                <a:spcPct val="150000"/>
              </a:lnSpc>
            </a:pPr>
            <a:r>
              <a:rPr lang="en-US" dirty="0" smtClean="0"/>
              <a:t>(A) The item is available only from a single source;</a:t>
            </a:r>
          </a:p>
          <a:p>
            <a:pPr lvl="3">
              <a:lnSpc>
                <a:spcPct val="150000"/>
              </a:lnSpc>
            </a:pPr>
            <a:r>
              <a:rPr lang="en-US" dirty="0" smtClean="0"/>
              <a:t>(B) The public exigency or emergency for the requirement will not permit a delay resulting from competitive solicitation;</a:t>
            </a:r>
          </a:p>
          <a:p>
            <a:endParaRPr lang="en-US" sz="2000" dirty="0"/>
          </a:p>
        </p:txBody>
      </p:sp>
      <p:pic>
        <p:nvPicPr>
          <p:cNvPr id="5" name="Picture 4" descr="discussion.WMF"/>
          <p:cNvPicPr>
            <a:picLocks noChangeAspect="1"/>
          </p:cNvPicPr>
          <p:nvPr/>
        </p:nvPicPr>
        <p:blipFill>
          <a:blip r:embed="rId2" cstate="print"/>
          <a:stretch>
            <a:fillRect/>
          </a:stretch>
        </p:blipFill>
        <p:spPr>
          <a:xfrm>
            <a:off x="228600" y="4724400"/>
            <a:ext cx="1444782" cy="118217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Procurement</a:t>
            </a:r>
            <a:endParaRPr lang="en-US" dirty="0"/>
          </a:p>
        </p:txBody>
      </p:sp>
      <p:sp>
        <p:nvSpPr>
          <p:cNvPr id="3" name="Content Placeholder 2"/>
          <p:cNvSpPr>
            <a:spLocks noGrp="1"/>
          </p:cNvSpPr>
          <p:nvPr>
            <p:ph idx="1"/>
          </p:nvPr>
        </p:nvSpPr>
        <p:spPr>
          <a:xfrm>
            <a:off x="457200" y="1447800"/>
            <a:ext cx="8229600" cy="5105400"/>
          </a:xfrm>
        </p:spPr>
        <p:txBody>
          <a:bodyPr>
            <a:noAutofit/>
          </a:bodyPr>
          <a:lstStyle/>
          <a:p>
            <a:pPr lvl="3">
              <a:lnSpc>
                <a:spcPct val="150000"/>
              </a:lnSpc>
            </a:pPr>
            <a:r>
              <a:rPr lang="en-US" dirty="0" smtClean="0"/>
              <a:t>(C) </a:t>
            </a:r>
            <a:r>
              <a:rPr lang="en-US" u="sng" dirty="0" smtClean="0"/>
              <a:t>The awarding agency authorizes noncompetitive proposals</a:t>
            </a:r>
            <a:r>
              <a:rPr lang="en-US" dirty="0" smtClean="0"/>
              <a:t>; or</a:t>
            </a:r>
          </a:p>
          <a:p>
            <a:pPr lvl="3">
              <a:lnSpc>
                <a:spcPct val="150000"/>
              </a:lnSpc>
            </a:pPr>
            <a:r>
              <a:rPr lang="en-US" dirty="0" smtClean="0"/>
              <a:t>(D) After solicitation of a number of sources, competition is determined inadequate.</a:t>
            </a:r>
          </a:p>
          <a:p>
            <a:pPr lvl="4">
              <a:lnSpc>
                <a:spcPct val="150000"/>
              </a:lnSpc>
            </a:pPr>
            <a:r>
              <a:rPr lang="en-US" sz="1600" dirty="0" smtClean="0"/>
              <a:t>(ii) Cost analysis, </a:t>
            </a:r>
            <a:r>
              <a:rPr lang="en-US" sz="1600" i="1" dirty="0" smtClean="0"/>
              <a:t>i.e. </a:t>
            </a:r>
            <a:r>
              <a:rPr lang="en-US" sz="1600" dirty="0" smtClean="0"/>
              <a:t>, verifying the proposed cost data, the projections of the data, and the evaluation of the specific elements of costs and profits, is required.</a:t>
            </a:r>
          </a:p>
          <a:p>
            <a:pPr lvl="4">
              <a:lnSpc>
                <a:spcPct val="150000"/>
              </a:lnSpc>
            </a:pPr>
            <a:r>
              <a:rPr lang="en-US" sz="1600" dirty="0" smtClean="0"/>
              <a:t>(iii) Grantees and subgrantees may be required to submit the proposed procurement to the awarding agency for pre-award review in accordance with paragraph (g) of this section.</a:t>
            </a:r>
          </a:p>
        </p:txBody>
      </p:sp>
      <p:sp>
        <p:nvSpPr>
          <p:cNvPr id="4" name="TextBox 3"/>
          <p:cNvSpPr txBox="1"/>
          <p:nvPr/>
        </p:nvSpPr>
        <p:spPr>
          <a:xfrm>
            <a:off x="838200" y="1143000"/>
            <a:ext cx="3200400" cy="400110"/>
          </a:xfrm>
          <a:prstGeom prst="rect">
            <a:avLst/>
          </a:prstGeom>
          <a:noFill/>
        </p:spPr>
        <p:txBody>
          <a:bodyPr wrap="square" rtlCol="0">
            <a:spAutoFit/>
          </a:bodyPr>
          <a:lstStyle/>
          <a:p>
            <a:r>
              <a:rPr lang="en-US" sz="2000" b="1" dirty="0" smtClean="0"/>
              <a:t>Noncompetitive Proposals</a:t>
            </a:r>
            <a:endParaRPr lang="en-US" sz="2000" b="1" dirty="0"/>
          </a:p>
        </p:txBody>
      </p:sp>
      <p:pic>
        <p:nvPicPr>
          <p:cNvPr id="8194" name="Picture 2" descr="C:\Documents and Settings\farquharsonk\Local Settings\Temporary Internet Files\Content.IE5\52WD8SY1\MC900056853[1].wmf"/>
          <p:cNvPicPr>
            <a:picLocks noChangeAspect="1" noChangeArrowheads="1"/>
          </p:cNvPicPr>
          <p:nvPr/>
        </p:nvPicPr>
        <p:blipFill>
          <a:blip r:embed="rId2" cstate="print"/>
          <a:srcRect/>
          <a:stretch>
            <a:fillRect/>
          </a:stretch>
        </p:blipFill>
        <p:spPr bwMode="auto">
          <a:xfrm>
            <a:off x="457200" y="3352800"/>
            <a:ext cx="1802282" cy="167518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Preference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7 CFR 210.21(g) and 7 CFR 220.16(f)</a:t>
            </a:r>
            <a:endParaRPr lang="en-US" sz="4400" dirty="0" smtClean="0"/>
          </a:p>
          <a:p>
            <a:pPr lvl="1">
              <a:lnSpc>
                <a:spcPct val="170000"/>
              </a:lnSpc>
            </a:pPr>
            <a:r>
              <a:rPr lang="en-US" sz="3200" i="1" dirty="0" smtClean="0"/>
              <a:t>Geographic preference. </a:t>
            </a:r>
            <a:r>
              <a:rPr lang="en-US" sz="3200" dirty="0" smtClean="0"/>
              <a:t>(1) </a:t>
            </a:r>
            <a:r>
              <a:rPr lang="en-US" sz="2600" dirty="0" smtClean="0"/>
              <a:t>A school food authority participating in the Program, as well as State agencies making purchases on behalf of such school food authorities</a:t>
            </a:r>
            <a:r>
              <a:rPr lang="en-US" sz="3200" dirty="0" smtClean="0"/>
              <a:t>, </a:t>
            </a:r>
            <a:r>
              <a:rPr lang="en-US" sz="3200" i="1" u="sng" dirty="0" smtClean="0"/>
              <a:t>may apply a geographic preference </a:t>
            </a:r>
            <a:r>
              <a:rPr lang="en-US" sz="3200" dirty="0" smtClean="0"/>
              <a:t>when procuring </a:t>
            </a:r>
            <a:r>
              <a:rPr lang="en-US" sz="3200" i="1" u="sng" dirty="0" smtClean="0"/>
              <a:t>unprocessed locally grown or locally raised agricultural products</a:t>
            </a:r>
            <a:r>
              <a:rPr lang="en-US" sz="3200" dirty="0" smtClean="0"/>
              <a:t>. When utilizing the geographic preference to procure such products, the </a:t>
            </a:r>
            <a:r>
              <a:rPr lang="en-US" sz="3200" i="1" u="sng" dirty="0" smtClean="0"/>
              <a:t>school food authority </a:t>
            </a:r>
            <a:r>
              <a:rPr lang="en-US" sz="3200" dirty="0" smtClean="0"/>
              <a:t>making the purchase </a:t>
            </a:r>
            <a:r>
              <a:rPr lang="en-US" sz="3200" i="1" u="sng" dirty="0" smtClean="0"/>
              <a:t>or the State agency making purchases </a:t>
            </a:r>
            <a:r>
              <a:rPr lang="en-US" sz="3200" dirty="0" smtClean="0"/>
              <a:t>on behalf of such school food authorities </a:t>
            </a:r>
            <a:r>
              <a:rPr lang="en-US" sz="3200" i="1" u="sng" dirty="0" smtClean="0"/>
              <a:t>have the discretion to determine the local area</a:t>
            </a:r>
            <a:r>
              <a:rPr lang="en-US" sz="3200" dirty="0" smtClean="0"/>
              <a:t> to which the geographic preference option will be applied; </a:t>
            </a:r>
            <a:endParaRPr lang="en-US" sz="3200" dirty="0"/>
          </a:p>
        </p:txBody>
      </p:sp>
      <p:grpSp>
        <p:nvGrpSpPr>
          <p:cNvPr id="8" name="Group 7"/>
          <p:cNvGrpSpPr/>
          <p:nvPr/>
        </p:nvGrpSpPr>
        <p:grpSpPr>
          <a:xfrm>
            <a:off x="4267200" y="5644591"/>
            <a:ext cx="1825142" cy="1213409"/>
            <a:chOff x="3659429" y="2822295"/>
            <a:chExt cx="1825142" cy="1213409"/>
          </a:xfrm>
        </p:grpSpPr>
        <p:pic>
          <p:nvPicPr>
            <p:cNvPr id="9220" name="Picture 4" descr="C:\Documents and Settings\farquharsonk\Local Settings\Temporary Internet Files\Content.IE5\XL5THZ1H\MC900326960[1].wmf"/>
            <p:cNvPicPr>
              <a:picLocks noChangeAspect="1" noChangeArrowheads="1"/>
            </p:cNvPicPr>
            <p:nvPr/>
          </p:nvPicPr>
          <p:blipFill>
            <a:blip r:embed="rId2" cstate="print"/>
            <a:srcRect/>
            <a:stretch>
              <a:fillRect/>
            </a:stretch>
          </p:blipFill>
          <p:spPr bwMode="auto">
            <a:xfrm>
              <a:off x="3659429" y="2822295"/>
              <a:ext cx="1825142" cy="1213409"/>
            </a:xfrm>
            <a:prstGeom prst="rect">
              <a:avLst/>
            </a:prstGeom>
            <a:noFill/>
          </p:spPr>
        </p:pic>
        <p:sp>
          <p:nvSpPr>
            <p:cNvPr id="7" name="Freeform 6"/>
            <p:cNvSpPr/>
            <p:nvPr/>
          </p:nvSpPr>
          <p:spPr>
            <a:xfrm>
              <a:off x="4934139" y="3345256"/>
              <a:ext cx="380245" cy="348558"/>
            </a:xfrm>
            <a:custGeom>
              <a:avLst/>
              <a:gdLst>
                <a:gd name="connsiteX0" fmla="*/ 380245 w 380245"/>
                <a:gd name="connsiteY0" fmla="*/ 49794 h 348558"/>
                <a:gd name="connsiteX1" fmla="*/ 99588 w 380245"/>
                <a:gd name="connsiteY1" fmla="*/ 49794 h 348558"/>
                <a:gd name="connsiteX2" fmla="*/ 0 w 380245"/>
                <a:gd name="connsiteY2" fmla="*/ 348558 h 348558"/>
              </a:gdLst>
              <a:ahLst/>
              <a:cxnLst>
                <a:cxn ang="0">
                  <a:pos x="connsiteX0" y="connsiteY0"/>
                </a:cxn>
                <a:cxn ang="0">
                  <a:pos x="connsiteX1" y="connsiteY1"/>
                </a:cxn>
                <a:cxn ang="0">
                  <a:pos x="connsiteX2" y="connsiteY2"/>
                </a:cxn>
              </a:cxnLst>
              <a:rect l="l" t="t" r="r" b="b"/>
              <a:pathLst>
                <a:path w="380245" h="348558">
                  <a:moveTo>
                    <a:pt x="380245" y="49794"/>
                  </a:moveTo>
                  <a:cubicBezTo>
                    <a:pt x="271603" y="24897"/>
                    <a:pt x="162962" y="0"/>
                    <a:pt x="99588" y="49794"/>
                  </a:cubicBezTo>
                  <a:cubicBezTo>
                    <a:pt x="36214" y="99588"/>
                    <a:pt x="18107" y="224073"/>
                    <a:pt x="0" y="34855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Preference</a:t>
            </a:r>
            <a:endParaRPr lang="en-US" dirty="0"/>
          </a:p>
        </p:txBody>
      </p:sp>
      <p:sp>
        <p:nvSpPr>
          <p:cNvPr id="3" name="Content Placeholder 2"/>
          <p:cNvSpPr>
            <a:spLocks noGrp="1"/>
          </p:cNvSpPr>
          <p:nvPr>
            <p:ph idx="1"/>
          </p:nvPr>
        </p:nvSpPr>
        <p:spPr/>
        <p:txBody>
          <a:bodyPr>
            <a:normAutofit/>
          </a:bodyPr>
          <a:lstStyle/>
          <a:p>
            <a:pPr lvl="2">
              <a:lnSpc>
                <a:spcPct val="170000"/>
              </a:lnSpc>
            </a:pPr>
            <a:r>
              <a:rPr lang="en-US" sz="2000" dirty="0" smtClean="0"/>
              <a:t>(ii) Proposals will be solicited from an adequate number of qualified sources;</a:t>
            </a:r>
          </a:p>
          <a:p>
            <a:pPr lvl="2">
              <a:lnSpc>
                <a:spcPct val="170000"/>
              </a:lnSpc>
            </a:pPr>
            <a:r>
              <a:rPr lang="en-US" sz="2000" dirty="0" smtClean="0"/>
              <a:t>(iii) Grantees and subgrantees will have a method for conducting technical evaluations of the proposals received and for selecting awardees;</a:t>
            </a:r>
          </a:p>
          <a:p>
            <a:endParaRPr lang="en-US" dirty="0"/>
          </a:p>
        </p:txBody>
      </p:sp>
      <p:pic>
        <p:nvPicPr>
          <p:cNvPr id="5" name="Picture 4" descr="Harvesting.JPG"/>
          <p:cNvPicPr>
            <a:picLocks noChangeAspect="1"/>
          </p:cNvPicPr>
          <p:nvPr/>
        </p:nvPicPr>
        <p:blipFill>
          <a:blip r:embed="rId2" cstate="print"/>
          <a:stretch>
            <a:fillRect/>
          </a:stretch>
        </p:blipFill>
        <p:spPr>
          <a:xfrm>
            <a:off x="3962400" y="3810000"/>
            <a:ext cx="3429000" cy="272034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Preference</a:t>
            </a:r>
            <a:endParaRPr lang="en-US" dirty="0"/>
          </a:p>
        </p:txBody>
      </p:sp>
      <p:sp>
        <p:nvSpPr>
          <p:cNvPr id="3" name="Content Placeholder 2"/>
          <p:cNvSpPr>
            <a:spLocks noGrp="1"/>
          </p:cNvSpPr>
          <p:nvPr>
            <p:ph idx="1"/>
          </p:nvPr>
        </p:nvSpPr>
        <p:spPr/>
        <p:txBody>
          <a:bodyPr>
            <a:noAutofit/>
          </a:bodyPr>
          <a:lstStyle/>
          <a:p>
            <a:pPr lvl="1">
              <a:lnSpc>
                <a:spcPct val="170000"/>
              </a:lnSpc>
            </a:pPr>
            <a:r>
              <a:rPr lang="en-US" sz="2000" dirty="0" smtClean="0"/>
              <a:t>(2) For the purpose of applying the optional geographic procurement preference in paragraph (g)(1) of this section, ‘‘unprocessed locally grown or locally raised agricultural products’’ </a:t>
            </a:r>
            <a:r>
              <a:rPr lang="en-US" sz="2000" u="sng" dirty="0" smtClean="0"/>
              <a:t>means only those agricultural products that </a:t>
            </a:r>
            <a:r>
              <a:rPr lang="en-US" sz="2000" b="1" u="sng" dirty="0" smtClean="0"/>
              <a:t>retain their inherent character</a:t>
            </a:r>
            <a:r>
              <a:rPr lang="en-US" sz="2000" u="sng" dirty="0" smtClean="0"/>
              <a:t>. </a:t>
            </a:r>
          </a:p>
          <a:p>
            <a:pPr lvl="2">
              <a:lnSpc>
                <a:spcPct val="170000"/>
              </a:lnSpc>
            </a:pPr>
            <a:endParaRPr lang="en-US" sz="1400" dirty="0" smtClean="0"/>
          </a:p>
          <a:p>
            <a:endParaRPr lang="en-US" sz="1400" dirty="0"/>
          </a:p>
        </p:txBody>
      </p:sp>
      <p:pic>
        <p:nvPicPr>
          <p:cNvPr id="5" name="Picture 4" descr="Veggy Drawer.JPG"/>
          <p:cNvPicPr>
            <a:picLocks noChangeAspect="1"/>
          </p:cNvPicPr>
          <p:nvPr/>
        </p:nvPicPr>
        <p:blipFill>
          <a:blip r:embed="rId2" cstate="print"/>
          <a:stretch>
            <a:fillRect/>
          </a:stretch>
        </p:blipFill>
        <p:spPr>
          <a:xfrm>
            <a:off x="2362200" y="3810000"/>
            <a:ext cx="4191000" cy="279618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Preference</a:t>
            </a:r>
            <a:endParaRPr lang="en-US" dirty="0"/>
          </a:p>
        </p:txBody>
      </p:sp>
      <p:sp>
        <p:nvSpPr>
          <p:cNvPr id="3" name="Content Placeholder 2"/>
          <p:cNvSpPr>
            <a:spLocks noGrp="1"/>
          </p:cNvSpPr>
          <p:nvPr>
            <p:ph idx="1"/>
          </p:nvPr>
        </p:nvSpPr>
        <p:spPr>
          <a:xfrm>
            <a:off x="457200" y="1600200"/>
            <a:ext cx="6934200" cy="4495800"/>
          </a:xfrm>
        </p:spPr>
        <p:txBody>
          <a:bodyPr>
            <a:normAutofit/>
          </a:bodyPr>
          <a:lstStyle/>
          <a:p>
            <a:pPr marL="1257300" lvl="4" indent="-342900">
              <a:lnSpc>
                <a:spcPct val="150000"/>
              </a:lnSpc>
              <a:buFont typeface="Arial" pitchFamily="34" charset="0"/>
              <a:buChar char="•"/>
            </a:pPr>
            <a:r>
              <a:rPr lang="en-US" dirty="0" smtClean="0"/>
              <a:t>The effects of the following food handling and preservation techniques shall not be considered as changing an agricultural product into a product of a different kind or character: Cooling; refrigerating; freezing; size adjustment made by peeling, slicing, dicing, cutting, chopping, shucking, and grinding; forming ground products into patties without any additives or fillers; </a:t>
            </a:r>
          </a:p>
          <a:p>
            <a:endParaRPr lang="en-US" sz="2000" dirty="0"/>
          </a:p>
        </p:txBody>
      </p:sp>
      <p:pic>
        <p:nvPicPr>
          <p:cNvPr id="5" name="Picture 4" descr="Cutting Veggies.JPG"/>
          <p:cNvPicPr>
            <a:picLocks noChangeAspect="1"/>
          </p:cNvPicPr>
          <p:nvPr/>
        </p:nvPicPr>
        <p:blipFill>
          <a:blip r:embed="rId2" cstate="print"/>
          <a:stretch>
            <a:fillRect/>
          </a:stretch>
        </p:blipFill>
        <p:spPr>
          <a:xfrm>
            <a:off x="6248400" y="4953000"/>
            <a:ext cx="2414959" cy="160934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Preference</a:t>
            </a:r>
            <a:endParaRPr lang="en-US" dirty="0"/>
          </a:p>
        </p:txBody>
      </p:sp>
      <p:sp>
        <p:nvSpPr>
          <p:cNvPr id="3" name="Content Placeholder 2"/>
          <p:cNvSpPr>
            <a:spLocks noGrp="1"/>
          </p:cNvSpPr>
          <p:nvPr>
            <p:ph idx="1"/>
          </p:nvPr>
        </p:nvSpPr>
        <p:spPr>
          <a:xfrm>
            <a:off x="1600200" y="1600200"/>
            <a:ext cx="5410200" cy="4525963"/>
          </a:xfrm>
        </p:spPr>
        <p:txBody>
          <a:bodyPr/>
          <a:lstStyle/>
          <a:p>
            <a:pPr marL="0" lvl="3" indent="0">
              <a:lnSpc>
                <a:spcPct val="150000"/>
              </a:lnSpc>
              <a:buNone/>
            </a:pPr>
            <a:r>
              <a:rPr lang="en-US" dirty="0" smtClean="0"/>
              <a:t>drying/ dehydration; washing; packaging (such as placing eggs in cartons), vacuum packing and bagging (such as placing vegetables in bags or combining two or more types of vegetables or fruits in a single package); the addition of ascorbic acid or other preservatives to prevent oxidation of produce; butchering livestock and poultry; cleaning fish; and the pasteurization of milk.</a:t>
            </a:r>
            <a:endParaRPr lang="en-US" dirty="0"/>
          </a:p>
        </p:txBody>
      </p:sp>
      <p:pic>
        <p:nvPicPr>
          <p:cNvPr id="7" name="Picture 6" descr="Asparagus bunch.JPG"/>
          <p:cNvPicPr>
            <a:picLocks noChangeAspect="1"/>
          </p:cNvPicPr>
          <p:nvPr/>
        </p:nvPicPr>
        <p:blipFill>
          <a:blip r:embed="rId2" cstate="print"/>
          <a:stretch>
            <a:fillRect/>
          </a:stretch>
        </p:blipFill>
        <p:spPr>
          <a:xfrm>
            <a:off x="7010400" y="3505200"/>
            <a:ext cx="1825942"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Applicable Federal Regulations</a:t>
            </a:r>
            <a:endParaRPr lang="en-US" dirty="0"/>
          </a:p>
        </p:txBody>
      </p:sp>
      <p:sp>
        <p:nvSpPr>
          <p:cNvPr id="3" name="Content Placeholder 2"/>
          <p:cNvSpPr>
            <a:spLocks noGrp="1"/>
          </p:cNvSpPr>
          <p:nvPr>
            <p:ph idx="1"/>
          </p:nvPr>
        </p:nvSpPr>
        <p:spPr/>
        <p:txBody>
          <a:bodyPr>
            <a:normAutofit/>
          </a:bodyPr>
          <a:lstStyle/>
          <a:p>
            <a:pPr>
              <a:spcAft>
                <a:spcPts val="624"/>
              </a:spcAft>
            </a:pPr>
            <a:r>
              <a:rPr lang="en-US" sz="2600" b="1" dirty="0" smtClean="0"/>
              <a:t>7 CFR 3016 </a:t>
            </a:r>
            <a:r>
              <a:rPr lang="en-US" sz="2600" dirty="0"/>
              <a:t>UNIFORM ADMINISTRATIVE REQUIREMENTS FOR GRANTS AND </a:t>
            </a:r>
            <a:r>
              <a:rPr lang="en-US" sz="2600" u="sng" dirty="0"/>
              <a:t>COOPERATIVE AGREEMENTS TO STATE AND LOCAL </a:t>
            </a:r>
            <a:r>
              <a:rPr lang="en-US" sz="2600" u="sng" dirty="0" smtClean="0"/>
              <a:t>GOVERNMENTS</a:t>
            </a:r>
          </a:p>
          <a:p>
            <a:pPr>
              <a:spcAft>
                <a:spcPts val="624"/>
              </a:spcAft>
            </a:pPr>
            <a:r>
              <a:rPr lang="en-US" sz="2600" b="1" dirty="0" smtClean="0"/>
              <a:t>7 CFR 3019 </a:t>
            </a:r>
            <a:r>
              <a:rPr lang="en-US" sz="2600" dirty="0"/>
              <a:t>UNIFORM ADMINISTRATIVE REQUIREMENTS FOR GRANTS AND </a:t>
            </a:r>
            <a:r>
              <a:rPr lang="en-US" sz="2600" u="sng" dirty="0"/>
              <a:t>AGREEMENTS</a:t>
            </a:r>
            <a:r>
              <a:rPr lang="en-US" sz="2600" dirty="0"/>
              <a:t> </a:t>
            </a:r>
            <a:r>
              <a:rPr lang="en-US" sz="2600" u="sng" dirty="0"/>
              <a:t>WITH</a:t>
            </a:r>
            <a:r>
              <a:rPr lang="en-US" sz="2600" dirty="0"/>
              <a:t> INSTITUTIONS OF HIGHER EDUCATION, HOSPITALS, AND </a:t>
            </a:r>
            <a:r>
              <a:rPr lang="en-US" sz="2600" u="sng" dirty="0"/>
              <a:t>OTHER NON-PROFIT ORGANIZATIONS</a:t>
            </a:r>
          </a:p>
          <a:p>
            <a:pPr>
              <a:spcAft>
                <a:spcPts val="624"/>
              </a:spcAft>
            </a:pPr>
            <a:r>
              <a:rPr lang="en-US" sz="2600" b="1" dirty="0" smtClean="0"/>
              <a:t>7 CFR 210 </a:t>
            </a:r>
            <a:r>
              <a:rPr lang="en-US" sz="2600" dirty="0"/>
              <a:t>NATIONAL SCHOOL LUNCH PROGRAM</a:t>
            </a:r>
            <a:endParaRPr lang="en-US" sz="2600" dirty="0" smtClean="0"/>
          </a:p>
          <a:p>
            <a:pPr>
              <a:spcAft>
                <a:spcPts val="624"/>
              </a:spcAft>
            </a:pPr>
            <a:r>
              <a:rPr lang="en-US" sz="2600" b="1" dirty="0" smtClean="0"/>
              <a:t>7 CFR 220 </a:t>
            </a:r>
            <a:r>
              <a:rPr lang="en-US" sz="2600" dirty="0"/>
              <a:t>SCHOOL BREAKFAST PROGRAM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524000"/>
            <a:ext cx="8229600" cy="4572000"/>
          </a:xfrm>
        </p:spPr>
        <p:txBody>
          <a:bodyPr>
            <a:normAutofit/>
          </a:bodyPr>
          <a:lstStyle/>
          <a:p>
            <a:pPr>
              <a:lnSpc>
                <a:spcPct val="150000"/>
              </a:lnSpc>
              <a:buClr>
                <a:schemeClr val="accent1">
                  <a:lumMod val="50000"/>
                </a:schemeClr>
              </a:buClr>
            </a:pPr>
            <a:r>
              <a:rPr lang="en-US" sz="2000" dirty="0" smtClean="0"/>
              <a:t>Unallowable food handling and preservation techniques</a:t>
            </a:r>
          </a:p>
          <a:p>
            <a:pPr lvl="1">
              <a:lnSpc>
                <a:spcPct val="150000"/>
              </a:lnSpc>
              <a:buClr>
                <a:schemeClr val="accent1">
                  <a:lumMod val="50000"/>
                </a:schemeClr>
              </a:buClr>
            </a:pPr>
            <a:r>
              <a:rPr lang="en-US" sz="2000" dirty="0" smtClean="0"/>
              <a:t>Heating/canning -- the inherent character of the product is not retained because the heating process involved in canning changes the agricultural product into a product of a different kind or character</a:t>
            </a:r>
          </a:p>
          <a:p>
            <a:pPr lvl="1"/>
            <a:endParaRPr lang="en-US" sz="2000" dirty="0"/>
          </a:p>
        </p:txBody>
      </p:sp>
      <p:sp>
        <p:nvSpPr>
          <p:cNvPr id="6" name="Title 1"/>
          <p:cNvSpPr>
            <a:spLocks noGrp="1"/>
          </p:cNvSpPr>
          <p:nvPr>
            <p:ph type="title"/>
          </p:nvPr>
        </p:nvSpPr>
        <p:spPr>
          <a:xfrm>
            <a:off x="457200" y="152400"/>
            <a:ext cx="8229600" cy="1219200"/>
          </a:xfrm>
        </p:spPr>
        <p:txBody>
          <a:bodyPr/>
          <a:lstStyle/>
          <a:p>
            <a:r>
              <a:rPr lang="en-US" dirty="0" smtClean="0"/>
              <a:t>Geographic Preference</a:t>
            </a:r>
            <a:endParaRPr lang="en-US" dirty="0"/>
          </a:p>
        </p:txBody>
      </p:sp>
      <p:pic>
        <p:nvPicPr>
          <p:cNvPr id="7" name="Picture 6" descr="no-cans.jpg"/>
          <p:cNvPicPr>
            <a:picLocks noChangeAspect="1"/>
          </p:cNvPicPr>
          <p:nvPr/>
        </p:nvPicPr>
        <p:blipFill>
          <a:blip r:embed="rId2" cstate="print"/>
          <a:stretch>
            <a:fillRect/>
          </a:stretch>
        </p:blipFill>
        <p:spPr>
          <a:xfrm>
            <a:off x="3610655" y="3657600"/>
            <a:ext cx="2361520" cy="29717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Preference</a:t>
            </a:r>
            <a:endParaRPr lang="en-US" dirty="0"/>
          </a:p>
        </p:txBody>
      </p:sp>
      <p:sp>
        <p:nvSpPr>
          <p:cNvPr id="3" name="Content Placeholder 2"/>
          <p:cNvSpPr>
            <a:spLocks noGrp="1"/>
          </p:cNvSpPr>
          <p:nvPr>
            <p:ph idx="1"/>
          </p:nvPr>
        </p:nvSpPr>
        <p:spPr/>
        <p:txBody>
          <a:bodyPr>
            <a:normAutofit/>
          </a:bodyPr>
          <a:lstStyle/>
          <a:p>
            <a:pPr>
              <a:buNone/>
            </a:pPr>
            <a:r>
              <a:rPr lang="en-US" sz="2000" dirty="0" smtClean="0"/>
              <a:t>What is Local?</a:t>
            </a:r>
          </a:p>
          <a:p>
            <a:pPr lvl="1">
              <a:lnSpc>
                <a:spcPct val="150000"/>
              </a:lnSpc>
              <a:buClr>
                <a:schemeClr val="tx2">
                  <a:lumMod val="25000"/>
                </a:schemeClr>
              </a:buClr>
            </a:pPr>
            <a:r>
              <a:rPr lang="en-US" sz="2000" dirty="0" smtClean="0"/>
              <a:t>Discretion to define the local area for any geographic preference is left to the institution responsible for procurement</a:t>
            </a:r>
          </a:p>
          <a:p>
            <a:pPr lvl="1">
              <a:lnSpc>
                <a:spcPct val="150000"/>
              </a:lnSpc>
              <a:buClr>
                <a:schemeClr val="tx2">
                  <a:lumMod val="25000"/>
                </a:schemeClr>
              </a:buClr>
            </a:pPr>
            <a:r>
              <a:rPr lang="en-US" sz="2000" dirty="0" smtClean="0"/>
              <a:t>“Local” must not be defined in a way that unnecessarily limits competition</a:t>
            </a:r>
          </a:p>
          <a:p>
            <a:pPr lvl="1">
              <a:lnSpc>
                <a:spcPct val="150000"/>
              </a:lnSpc>
              <a:buClr>
                <a:schemeClr val="tx2">
                  <a:lumMod val="25000"/>
                </a:schemeClr>
              </a:buClr>
            </a:pPr>
            <a:r>
              <a:rPr lang="en-US" sz="2000" dirty="0" smtClean="0"/>
              <a:t>Bottom line:  Reduce the carbon foot print of the cost of procuring  locally grown or locally raised agricultural products.</a:t>
            </a:r>
          </a:p>
          <a:p>
            <a:pPr>
              <a:buNone/>
            </a:pPr>
            <a:endParaRPr lang="en-US" sz="2000" dirty="0"/>
          </a:p>
        </p:txBody>
      </p:sp>
      <p:pic>
        <p:nvPicPr>
          <p:cNvPr id="1030" name="Picture 6" descr="C:\Documents and Settings\farquharsonk\Local Settings\Temp\Temporary Internet Files\Content.IE5\X47CNA9V\MP900442395[1].jpg"/>
          <p:cNvPicPr>
            <a:picLocks noChangeAspect="1" noChangeArrowheads="1"/>
          </p:cNvPicPr>
          <p:nvPr/>
        </p:nvPicPr>
        <p:blipFill>
          <a:blip r:embed="rId2" cstate="print"/>
          <a:srcRect/>
          <a:stretch>
            <a:fillRect/>
          </a:stretch>
        </p:blipFill>
        <p:spPr bwMode="auto">
          <a:xfrm>
            <a:off x="3657600" y="5105400"/>
            <a:ext cx="2286000" cy="1524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Product Specifications</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000" dirty="0" smtClean="0"/>
              <a:t>The key to effective purchasing of local food items requires the school food authorities (SFA) to take some important steps before they actually begin the procurement process. Before purchasing for the Child Nutrition Programs, the SFA </a:t>
            </a:r>
            <a:r>
              <a:rPr lang="en-US" sz="2000" u="sng" dirty="0" smtClean="0"/>
              <a:t>must evaluate their current food service operations and needs</a:t>
            </a:r>
            <a:r>
              <a:rPr lang="en-US" sz="2000" dirty="0" smtClean="0"/>
              <a:t>; this is also known as forecasting.</a:t>
            </a:r>
            <a:br>
              <a:rPr lang="en-US" sz="2000" dirty="0" smtClean="0"/>
            </a:br>
            <a:r>
              <a:rPr lang="en-US" dirty="0" smtClean="0"/>
              <a:t/>
            </a:r>
            <a:br>
              <a:rPr lang="en-US" dirty="0" smtClean="0"/>
            </a:br>
            <a:endParaRPr lang="en-US" dirty="0"/>
          </a:p>
        </p:txBody>
      </p:sp>
      <p:pic>
        <p:nvPicPr>
          <p:cNvPr id="4" name="Picture 3" descr="women writing.JPG"/>
          <p:cNvPicPr>
            <a:picLocks noChangeAspect="1"/>
          </p:cNvPicPr>
          <p:nvPr/>
        </p:nvPicPr>
        <p:blipFill>
          <a:blip r:embed="rId2" cstate="print"/>
          <a:stretch>
            <a:fillRect/>
          </a:stretch>
        </p:blipFill>
        <p:spPr>
          <a:xfrm>
            <a:off x="5562600" y="3810000"/>
            <a:ext cx="2209800" cy="287965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a Self-Assessment</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In conducting a </a:t>
            </a:r>
            <a:r>
              <a:rPr lang="en-US" sz="2000" dirty="0" smtClean="0">
                <a:hlinkClick r:id="rId2"/>
              </a:rPr>
              <a:t>self-assessment</a:t>
            </a:r>
            <a:r>
              <a:rPr lang="en-US" sz="2000" dirty="0" smtClean="0"/>
              <a:t> the SFA should consider food service operations that relate to their: </a:t>
            </a:r>
          </a:p>
          <a:p>
            <a:pPr lvl="1"/>
            <a:r>
              <a:rPr lang="en-US" sz="2000" dirty="0" smtClean="0"/>
              <a:t>Operational practices – self-operating or contracted with a Food Service Management Company; </a:t>
            </a:r>
          </a:p>
          <a:p>
            <a:pPr lvl="1"/>
            <a:r>
              <a:rPr lang="en-US" sz="2000" dirty="0" smtClean="0"/>
              <a:t>Kitchen facilities – central kitchen, individual kitchen sites, or combination; </a:t>
            </a:r>
          </a:p>
          <a:p>
            <a:pPr lvl="1"/>
            <a:r>
              <a:rPr lang="en-US" sz="2000" dirty="0" smtClean="0"/>
              <a:t>Storage capacity; </a:t>
            </a:r>
          </a:p>
          <a:p>
            <a:pPr lvl="1"/>
            <a:r>
              <a:rPr lang="en-US" sz="2000" dirty="0" smtClean="0"/>
              <a:t>Processing abilities; </a:t>
            </a:r>
          </a:p>
          <a:p>
            <a:pPr lvl="1"/>
            <a:r>
              <a:rPr lang="en-US" sz="2000" dirty="0" smtClean="0"/>
              <a:t>Staff resources; </a:t>
            </a:r>
          </a:p>
          <a:p>
            <a:pPr lvl="1"/>
            <a:r>
              <a:rPr lang="en-US" sz="2000" dirty="0" smtClean="0"/>
              <a:t>Food safety practices; </a:t>
            </a:r>
          </a:p>
          <a:p>
            <a:pPr lvl="1"/>
            <a:r>
              <a:rPr lang="en-US" sz="2000" dirty="0" smtClean="0"/>
              <a:t>Prior year’s menus; and </a:t>
            </a:r>
          </a:p>
          <a:p>
            <a:pPr lvl="1"/>
            <a:r>
              <a:rPr lang="en-US" sz="2000" dirty="0" smtClean="0"/>
              <a:t>Current food inventory. </a:t>
            </a:r>
          </a:p>
          <a:p>
            <a:endParaRPr lang="en-US" sz="2000" dirty="0"/>
          </a:p>
        </p:txBody>
      </p:sp>
      <p:pic>
        <p:nvPicPr>
          <p:cNvPr id="4" name="Picture 3" descr="checklist.GIF"/>
          <p:cNvPicPr>
            <a:picLocks noChangeAspect="1"/>
          </p:cNvPicPr>
          <p:nvPr/>
        </p:nvPicPr>
        <p:blipFill>
          <a:blip r:embed="rId3" cstate="print"/>
          <a:stretch>
            <a:fillRect/>
          </a:stretch>
        </p:blipFill>
        <p:spPr>
          <a:xfrm>
            <a:off x="4724400" y="3810000"/>
            <a:ext cx="2667000" cy="246184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Current FS Needs</a:t>
            </a:r>
            <a:endParaRPr lang="en-US" dirty="0"/>
          </a:p>
        </p:txBody>
      </p:sp>
      <p:sp>
        <p:nvSpPr>
          <p:cNvPr id="3" name="Content Placeholder 2"/>
          <p:cNvSpPr>
            <a:spLocks noGrp="1"/>
          </p:cNvSpPr>
          <p:nvPr>
            <p:ph idx="1"/>
          </p:nvPr>
        </p:nvSpPr>
        <p:spPr/>
        <p:txBody>
          <a:bodyPr>
            <a:normAutofit/>
          </a:bodyPr>
          <a:lstStyle/>
          <a:p>
            <a:r>
              <a:rPr lang="en-US" sz="2000" dirty="0" smtClean="0"/>
              <a:t>SFAs should also evaluate their current food service needs, such as: </a:t>
            </a:r>
          </a:p>
          <a:p>
            <a:pPr lvl="1"/>
            <a:r>
              <a:rPr lang="en-US" sz="2000" dirty="0" smtClean="0"/>
              <a:t>Necessary food volume; </a:t>
            </a:r>
          </a:p>
          <a:p>
            <a:pPr lvl="1"/>
            <a:r>
              <a:rPr lang="en-US" sz="2000" dirty="0" smtClean="0"/>
              <a:t>Student preferences; </a:t>
            </a:r>
          </a:p>
          <a:p>
            <a:pPr lvl="1"/>
            <a:r>
              <a:rPr lang="en-US" sz="2000" dirty="0" smtClean="0"/>
              <a:t>Menu requirements; and </a:t>
            </a:r>
          </a:p>
          <a:p>
            <a:pPr lvl="1"/>
            <a:r>
              <a:rPr lang="en-US" sz="2000" dirty="0" smtClean="0"/>
              <a:t>Required transportation and delivery needs. </a:t>
            </a:r>
          </a:p>
          <a:p>
            <a:pPr lvl="1"/>
            <a:endParaRPr lang="en-US" sz="2000" dirty="0"/>
          </a:p>
        </p:txBody>
      </p:sp>
      <p:pic>
        <p:nvPicPr>
          <p:cNvPr id="4" name="Picture 3" descr="evaluation.WMF"/>
          <p:cNvPicPr>
            <a:picLocks noChangeAspect="1"/>
          </p:cNvPicPr>
          <p:nvPr/>
        </p:nvPicPr>
        <p:blipFill>
          <a:blip r:embed="rId2" cstate="print"/>
          <a:stretch>
            <a:fillRect/>
          </a:stretch>
        </p:blipFill>
        <p:spPr>
          <a:xfrm>
            <a:off x="3657600" y="3505200"/>
            <a:ext cx="3032911" cy="280355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Specifications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SFAs should think carefully about developing specifications that reflect the specific characteristics of the products they seek. The following examples are indicators that may be used within a product’s specification: </a:t>
            </a:r>
          </a:p>
          <a:p>
            <a:pPr lvl="1"/>
            <a:r>
              <a:rPr lang="en-US" sz="2000" dirty="0" smtClean="0"/>
              <a:t>Degree of ripeness or maturity; </a:t>
            </a:r>
          </a:p>
          <a:p>
            <a:pPr lvl="1"/>
            <a:r>
              <a:rPr lang="en-US" sz="2000" dirty="0" smtClean="0"/>
              <a:t>Condition upon receipt of product; </a:t>
            </a:r>
          </a:p>
          <a:p>
            <a:pPr lvl="1"/>
            <a:r>
              <a:rPr lang="en-US" sz="2000" dirty="0" smtClean="0"/>
              <a:t>Age of product; </a:t>
            </a:r>
          </a:p>
          <a:p>
            <a:pPr lvl="1"/>
            <a:r>
              <a:rPr lang="en-US" sz="2000" dirty="0" smtClean="0"/>
              <a:t>Weight range; </a:t>
            </a:r>
          </a:p>
          <a:p>
            <a:pPr lvl="1"/>
            <a:r>
              <a:rPr lang="en-US" sz="2000" dirty="0" smtClean="0"/>
              <a:t>Preservation or processing method; </a:t>
            </a:r>
          </a:p>
          <a:p>
            <a:pPr lvl="1"/>
            <a:r>
              <a:rPr lang="en-US" sz="2000" dirty="0" smtClean="0"/>
              <a:t>US Standard for Grade; and </a:t>
            </a:r>
          </a:p>
          <a:p>
            <a:pPr lvl="1"/>
            <a:r>
              <a:rPr lang="en-US" sz="2000" dirty="0" smtClean="0"/>
              <a:t>Temperature during delivery and upon receipt.</a:t>
            </a:r>
          </a:p>
          <a:p>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nSpc>
                <a:spcPct val="150000"/>
              </a:lnSpc>
              <a:buNone/>
            </a:pPr>
            <a:r>
              <a:rPr lang="en-US" sz="2000" dirty="0" smtClean="0"/>
              <a:t>There are important elements to consider when drafting specification for local food items. Elements such as: size, quantity, quality, cleanliness, packaging, food safety and delivery. Consult USDA resources such as the </a:t>
            </a:r>
            <a:r>
              <a:rPr lang="en-US" sz="2000" dirty="0" smtClean="0">
                <a:hlinkClick r:id="rId2" action="ppaction://hlinkfile"/>
              </a:rPr>
              <a:t>Food Buying Guide for Child Nutrition Programs</a:t>
            </a:r>
            <a:r>
              <a:rPr lang="en-US" sz="2000" dirty="0" smtClean="0"/>
              <a:t> and </a:t>
            </a:r>
            <a:r>
              <a:rPr lang="en-US" sz="2000" dirty="0" smtClean="0">
                <a:hlinkClick r:id="rId3" action="ppaction://hlinkfile"/>
              </a:rPr>
              <a:t>Fruits and Vegetables Galore</a:t>
            </a:r>
            <a:r>
              <a:rPr lang="en-US" sz="2000" dirty="0" smtClean="0"/>
              <a:t> to aid in the development of product specifications.</a:t>
            </a:r>
          </a:p>
          <a:p>
            <a:pPr>
              <a:buNone/>
            </a:pPr>
            <a:r>
              <a:rPr lang="en-US" sz="2000" dirty="0" smtClean="0"/>
              <a:t/>
            </a:r>
            <a:br>
              <a:rPr lang="en-US" sz="2000" dirty="0" smtClean="0"/>
            </a:br>
            <a:r>
              <a:rPr lang="en-US" sz="2000" dirty="0" smtClean="0"/>
              <a:t/>
            </a:r>
            <a:br>
              <a:rPr lang="en-US" sz="2000" dirty="0" smtClean="0"/>
            </a:br>
            <a:endParaRPr lang="en-US" sz="2000" dirty="0"/>
          </a:p>
        </p:txBody>
      </p:sp>
      <p:sp>
        <p:nvSpPr>
          <p:cNvPr id="4" name="Title 1"/>
          <p:cNvSpPr>
            <a:spLocks noGrp="1"/>
          </p:cNvSpPr>
          <p:nvPr>
            <p:ph type="title"/>
          </p:nvPr>
        </p:nvSpPr>
        <p:spPr/>
        <p:txBody>
          <a:bodyPr/>
          <a:lstStyle/>
          <a:p>
            <a:r>
              <a:rPr lang="en-US" dirty="0" smtClean="0"/>
              <a:t>Developing Specifications</a:t>
            </a:r>
            <a:endParaRPr lang="en-US" dirty="0"/>
          </a:p>
        </p:txBody>
      </p:sp>
      <p:pic>
        <p:nvPicPr>
          <p:cNvPr id="5" name="Picture 4" descr="Food Buying Guide"/>
          <p:cNvPicPr/>
          <p:nvPr/>
        </p:nvPicPr>
        <p:blipFill>
          <a:blip r:embed="rId4" cstate="print"/>
          <a:srcRect/>
          <a:stretch>
            <a:fillRect/>
          </a:stretch>
        </p:blipFill>
        <p:spPr bwMode="auto">
          <a:xfrm>
            <a:off x="5486400" y="4038600"/>
            <a:ext cx="1676400" cy="2144486"/>
          </a:xfrm>
          <a:prstGeom prst="rect">
            <a:avLst/>
          </a:prstGeom>
          <a:noFill/>
          <a:ln w="9525">
            <a:noFill/>
            <a:miter lim="800000"/>
            <a:headEnd/>
            <a:tailEnd/>
          </a:ln>
        </p:spPr>
      </p:pic>
      <p:pic>
        <p:nvPicPr>
          <p:cNvPr id="6" name="Picture 5" descr="Fruits &amp; Vegetables Galore"/>
          <p:cNvPicPr/>
          <p:nvPr/>
        </p:nvPicPr>
        <p:blipFill>
          <a:blip r:embed="rId5" cstate="print"/>
          <a:srcRect/>
          <a:stretch>
            <a:fillRect/>
          </a:stretch>
        </p:blipFill>
        <p:spPr bwMode="auto">
          <a:xfrm>
            <a:off x="1981200" y="4114800"/>
            <a:ext cx="1665242" cy="2151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normAutofit fontScale="70000" lnSpcReduction="20000"/>
          </a:bodyPr>
          <a:lstStyle/>
          <a:p>
            <a:pPr marL="0" indent="0">
              <a:buNone/>
            </a:pPr>
            <a:r>
              <a:rPr lang="en-US" dirty="0" smtClean="0"/>
              <a:t>Although not all-encompassing, the examples below provide some specification elements that are important factors to discuss with local producers to ensure that expectations and requirements are clear:</a:t>
            </a:r>
            <a:br>
              <a:rPr lang="en-US" dirty="0" smtClean="0"/>
            </a:br>
            <a:r>
              <a:rPr lang="en-US" dirty="0" smtClean="0"/>
              <a:t> </a:t>
            </a:r>
          </a:p>
          <a:p>
            <a:pPr marL="0" indent="0">
              <a:buNone/>
            </a:pPr>
            <a:r>
              <a:rPr lang="en-US" dirty="0" smtClean="0"/>
              <a:t>Specification Elements Examples:</a:t>
            </a:r>
          </a:p>
          <a:p>
            <a:pPr lvl="1">
              <a:lnSpc>
                <a:spcPct val="170000"/>
              </a:lnSpc>
            </a:pPr>
            <a:r>
              <a:rPr lang="en-US" sz="2900" dirty="0" smtClean="0"/>
              <a:t>Size:  Indicate the size an apple must be to qualify as part of a reimbursable meal, so that expectations are set up front.  </a:t>
            </a:r>
          </a:p>
          <a:p>
            <a:pPr lvl="1">
              <a:lnSpc>
                <a:spcPct val="170000"/>
              </a:lnSpc>
            </a:pPr>
            <a:r>
              <a:rPr lang="en-US" sz="2900" dirty="0" smtClean="0"/>
              <a:t>Quantity:  Farmers and SFAs sometimes speak different languages—schools may not be used to ordering apples in “bushels” from their national distributor; be aware of language barriers.  </a:t>
            </a:r>
          </a:p>
          <a:p>
            <a:pPr lvl="1">
              <a:lnSpc>
                <a:spcPct val="170000"/>
              </a:lnSpc>
            </a:pPr>
            <a:r>
              <a:rPr lang="en-US" sz="2900" dirty="0" smtClean="0"/>
              <a:t>Quality:  Indicate that lettuce must be a healthy green color with no brown leaves.  </a:t>
            </a:r>
          </a:p>
        </p:txBody>
      </p:sp>
      <p:sp>
        <p:nvSpPr>
          <p:cNvPr id="4" name="Title 1"/>
          <p:cNvSpPr>
            <a:spLocks noGrp="1"/>
          </p:cNvSpPr>
          <p:nvPr>
            <p:ph type="title"/>
          </p:nvPr>
        </p:nvSpPr>
        <p:spPr/>
        <p:txBody>
          <a:bodyPr/>
          <a:lstStyle/>
          <a:p>
            <a:r>
              <a:rPr lang="en-US" dirty="0" smtClean="0"/>
              <a:t>Developing Specifications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Specifications</a:t>
            </a:r>
            <a:endParaRPr lang="en-US" dirty="0"/>
          </a:p>
        </p:txBody>
      </p:sp>
      <p:sp>
        <p:nvSpPr>
          <p:cNvPr id="3" name="Content Placeholder 2"/>
          <p:cNvSpPr>
            <a:spLocks noGrp="1"/>
          </p:cNvSpPr>
          <p:nvPr>
            <p:ph idx="1"/>
          </p:nvPr>
        </p:nvSpPr>
        <p:spPr/>
        <p:txBody>
          <a:bodyPr>
            <a:normAutofit fontScale="70000" lnSpcReduction="20000"/>
          </a:bodyPr>
          <a:lstStyle/>
          <a:p>
            <a:pPr lvl="1">
              <a:lnSpc>
                <a:spcPct val="170000"/>
              </a:lnSpc>
              <a:buNone/>
            </a:pPr>
            <a:r>
              <a:rPr lang="en-US" sz="2400" dirty="0" smtClean="0"/>
              <a:t>Specification Elements Examples (</a:t>
            </a:r>
            <a:r>
              <a:rPr lang="en-US" sz="2400" dirty="0" err="1" smtClean="0"/>
              <a:t>con’t</a:t>
            </a:r>
            <a:r>
              <a:rPr lang="en-US" sz="2400" dirty="0" smtClean="0"/>
              <a:t>):</a:t>
            </a:r>
          </a:p>
          <a:p>
            <a:pPr lvl="1">
              <a:lnSpc>
                <a:spcPct val="170000"/>
              </a:lnSpc>
            </a:pPr>
            <a:r>
              <a:rPr lang="en-US" sz="2900" dirty="0" smtClean="0"/>
              <a:t>Cleanliness:  Indicate that lettuce should be clean with no visible signs of dirt or insects.  </a:t>
            </a:r>
          </a:p>
          <a:p>
            <a:pPr lvl="1">
              <a:lnSpc>
                <a:spcPct val="170000"/>
              </a:lnSpc>
            </a:pPr>
            <a:r>
              <a:rPr lang="en-US" sz="2900" dirty="0" smtClean="0"/>
              <a:t>Packaging:  A local farmer may sell product in 25 pound boxes, but the SFA may need lighter/smaller packaging in order for staff to carry.  </a:t>
            </a:r>
          </a:p>
          <a:p>
            <a:pPr lvl="1">
              <a:lnSpc>
                <a:spcPct val="170000"/>
              </a:lnSpc>
            </a:pPr>
            <a:r>
              <a:rPr lang="en-US" sz="2900" dirty="0" smtClean="0"/>
              <a:t>Food Safety:  Include a checklist of questions for the farmer to complete regarding their agricultural practices (consult our Food Safety webpage for more information  </a:t>
            </a:r>
          </a:p>
          <a:p>
            <a:pPr lvl="1">
              <a:lnSpc>
                <a:spcPct val="170000"/>
              </a:lnSpc>
            </a:pPr>
            <a:r>
              <a:rPr lang="en-US" sz="2900" dirty="0" smtClean="0"/>
              <a:t>Delivery:  Establish a delivery day and time for products.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Where do I find this guidance?</a:t>
            </a:r>
            <a:endParaRPr lang="en-US" dirty="0"/>
          </a:p>
        </p:txBody>
      </p:sp>
      <p:sp>
        <p:nvSpPr>
          <p:cNvPr id="4" name="TextBox 3"/>
          <p:cNvSpPr txBox="1"/>
          <p:nvPr/>
        </p:nvSpPr>
        <p:spPr>
          <a:xfrm>
            <a:off x="1219200" y="1371600"/>
            <a:ext cx="6705600" cy="400110"/>
          </a:xfrm>
          <a:prstGeom prst="rect">
            <a:avLst/>
          </a:prstGeom>
          <a:noFill/>
        </p:spPr>
        <p:txBody>
          <a:bodyPr wrap="square" rtlCol="0">
            <a:spAutoFit/>
          </a:bodyPr>
          <a:lstStyle/>
          <a:p>
            <a:r>
              <a:rPr lang="en-US" sz="2000" dirty="0" smtClean="0">
                <a:hlinkClick r:id="rId2"/>
              </a:rPr>
              <a:t>http://www.fns.usda.gov/cnd/governance/regulations.htm</a:t>
            </a:r>
            <a:endParaRPr lang="en-US" sz="2000" dirty="0"/>
          </a:p>
        </p:txBody>
      </p:sp>
      <p:sp>
        <p:nvSpPr>
          <p:cNvPr id="5" name="TextBox 4"/>
          <p:cNvSpPr txBox="1"/>
          <p:nvPr/>
        </p:nvSpPr>
        <p:spPr>
          <a:xfrm>
            <a:off x="1943100" y="1828800"/>
            <a:ext cx="5257800" cy="400110"/>
          </a:xfrm>
          <a:prstGeom prst="rect">
            <a:avLst/>
          </a:prstGeom>
          <a:noFill/>
        </p:spPr>
        <p:txBody>
          <a:bodyPr wrap="square" rtlCol="0">
            <a:spAutoFit/>
          </a:bodyPr>
          <a:lstStyle/>
          <a:p>
            <a:r>
              <a:rPr lang="en-US" sz="2000" dirty="0" smtClean="0">
                <a:hlinkClick r:id="rId3"/>
              </a:rPr>
              <a:t>http://www.fns.usda.gov/cnd/F2S/f2spolicy.htm</a:t>
            </a:r>
            <a:endParaRPr lang="en-US" sz="2000" dirty="0"/>
          </a:p>
        </p:txBody>
      </p:sp>
      <p:pic>
        <p:nvPicPr>
          <p:cNvPr id="7" name="Picture 6" descr="F-S-2-Screen-3inch.jpg"/>
          <p:cNvPicPr>
            <a:picLocks noChangeAspect="1"/>
          </p:cNvPicPr>
          <p:nvPr/>
        </p:nvPicPr>
        <p:blipFill>
          <a:blip r:embed="rId4" cstate="print"/>
          <a:stretch>
            <a:fillRect/>
          </a:stretch>
        </p:blipFill>
        <p:spPr>
          <a:xfrm>
            <a:off x="381000" y="4802849"/>
            <a:ext cx="2447925" cy="1597951"/>
          </a:xfrm>
          <a:prstGeom prst="rect">
            <a:avLst/>
          </a:prstGeom>
        </p:spPr>
      </p:pic>
      <p:pic>
        <p:nvPicPr>
          <p:cNvPr id="8" name="Picture 7" descr="fns_color.gif"/>
          <p:cNvPicPr>
            <a:picLocks noChangeAspect="1"/>
          </p:cNvPicPr>
          <p:nvPr/>
        </p:nvPicPr>
        <p:blipFill>
          <a:blip r:embed="rId5" cstate="print"/>
          <a:stretch>
            <a:fillRect/>
          </a:stretch>
        </p:blipFill>
        <p:spPr>
          <a:xfrm>
            <a:off x="6296025" y="5171549"/>
            <a:ext cx="2628900" cy="838200"/>
          </a:xfrm>
          <a:prstGeom prst="rect">
            <a:avLst/>
          </a:prstGeom>
        </p:spPr>
      </p:pic>
      <p:sp>
        <p:nvSpPr>
          <p:cNvPr id="9" name="TextBox 8"/>
          <p:cNvSpPr txBox="1"/>
          <p:nvPr/>
        </p:nvSpPr>
        <p:spPr>
          <a:xfrm>
            <a:off x="2781300" y="4876800"/>
            <a:ext cx="3581400" cy="1569660"/>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Kirk Farquharson</a:t>
            </a:r>
          </a:p>
          <a:p>
            <a:pPr algn="ctr"/>
            <a:r>
              <a:rPr lang="en-US" sz="1600" dirty="0" smtClean="0">
                <a:latin typeface="Times New Roman" pitchFamily="18" charset="0"/>
                <a:cs typeface="Times New Roman" pitchFamily="18" charset="0"/>
              </a:rPr>
              <a:t>SERO Farm to School Coordinator</a:t>
            </a:r>
          </a:p>
          <a:p>
            <a:pPr algn="ctr"/>
            <a:r>
              <a:rPr lang="en-US" sz="1600" dirty="0" smtClean="0">
                <a:latin typeface="Times New Roman" pitchFamily="18" charset="0"/>
                <a:cs typeface="Times New Roman" pitchFamily="18" charset="0"/>
              </a:rPr>
              <a:t>USDA Food and Nutrition Service, Southeast Regional Office</a:t>
            </a:r>
          </a:p>
          <a:p>
            <a:pPr algn="ctr"/>
            <a:r>
              <a:rPr lang="en-US" sz="1600" dirty="0" smtClean="0">
                <a:latin typeface="Times New Roman" pitchFamily="18" charset="0"/>
                <a:cs typeface="Times New Roman" pitchFamily="18" charset="0"/>
              </a:rPr>
              <a:t>(404) 562-7084</a:t>
            </a:r>
          </a:p>
          <a:p>
            <a:pPr algn="ctr"/>
            <a:r>
              <a:rPr lang="en-US" sz="1600" dirty="0" smtClean="0">
                <a:latin typeface="Times New Roman" pitchFamily="18" charset="0"/>
                <a:cs typeface="Times New Roman" pitchFamily="18" charset="0"/>
              </a:rPr>
              <a:t>Kirk.Farquharson@fns.usda.gov</a:t>
            </a:r>
            <a:endParaRPr lang="en-US" sz="1600" dirty="0">
              <a:latin typeface="Times New Roman" pitchFamily="18" charset="0"/>
              <a:cs typeface="Times New Roman" pitchFamily="18" charset="0"/>
            </a:endParaRPr>
          </a:p>
        </p:txBody>
      </p:sp>
      <p:sp>
        <p:nvSpPr>
          <p:cNvPr id="11" name="Rectangle 10"/>
          <p:cNvSpPr/>
          <p:nvPr/>
        </p:nvSpPr>
        <p:spPr>
          <a:xfrm>
            <a:off x="1688306" y="2514600"/>
            <a:ext cx="5767388" cy="1200329"/>
          </a:xfrm>
          <a:prstGeom prst="rect">
            <a:avLst/>
          </a:prstGeom>
        </p:spPr>
        <p:txBody>
          <a:bodyPr wrap="square">
            <a:spAutoFit/>
          </a:bodyPr>
          <a:lstStyle/>
          <a:p>
            <a:pPr lvl="0" algn="ctr"/>
            <a:r>
              <a:rPr lang="en-US" sz="2400" dirty="0" smtClean="0">
                <a:solidFill>
                  <a:prstClr val="black"/>
                </a:solidFill>
              </a:rPr>
              <a:t>Lynn Harvey, Section Chief,  NC DPI </a:t>
            </a:r>
          </a:p>
          <a:p>
            <a:pPr lvl="0" algn="ctr"/>
            <a:r>
              <a:rPr lang="en-US" sz="2400" dirty="0" smtClean="0">
                <a:solidFill>
                  <a:prstClr val="black"/>
                </a:solidFill>
              </a:rPr>
              <a:t>Child Nutrition Services Section</a:t>
            </a:r>
          </a:p>
          <a:p>
            <a:pPr lvl="0" algn="ctr"/>
            <a:r>
              <a:rPr lang="en-US" sz="2400" dirty="0" smtClean="0">
                <a:solidFill>
                  <a:prstClr val="black"/>
                </a:solidFill>
              </a:rPr>
              <a:t>(919) 807-3506; </a:t>
            </a:r>
            <a:r>
              <a:rPr lang="en-US" sz="2400" u="sng" dirty="0" smtClean="0">
                <a:solidFill>
                  <a:prstClr val="black"/>
                </a:solidFill>
                <a:hlinkClick r:id="rId6"/>
              </a:rPr>
              <a:t>Lynn.Harvey@dpi.nc.gov</a:t>
            </a:r>
            <a:r>
              <a:rPr lang="en-US" sz="2400" dirty="0" smtClean="0">
                <a:solidFill>
                  <a:prstClr val="black"/>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Regulations</a:t>
            </a:r>
            <a:endParaRPr lang="en-US" dirty="0"/>
          </a:p>
        </p:txBody>
      </p:sp>
      <p:sp>
        <p:nvSpPr>
          <p:cNvPr id="3" name="Content Placeholder 2"/>
          <p:cNvSpPr>
            <a:spLocks noGrp="1"/>
          </p:cNvSpPr>
          <p:nvPr>
            <p:ph idx="1"/>
          </p:nvPr>
        </p:nvSpPr>
        <p:spPr/>
        <p:txBody>
          <a:bodyPr>
            <a:normAutofit/>
          </a:bodyPr>
          <a:lstStyle/>
          <a:p>
            <a:r>
              <a:rPr lang="en-US" sz="2600" dirty="0" smtClean="0"/>
              <a:t>7 CFR 3016.36</a:t>
            </a:r>
          </a:p>
          <a:p>
            <a:pPr>
              <a:buNone/>
            </a:pPr>
            <a:endParaRPr lang="en-US" sz="2600" dirty="0" smtClean="0"/>
          </a:p>
          <a:p>
            <a:pPr lvl="1">
              <a:lnSpc>
                <a:spcPct val="150000"/>
              </a:lnSpc>
            </a:pPr>
            <a:r>
              <a:rPr lang="en-US" sz="2200" dirty="0" smtClean="0"/>
              <a:t>3016.36(b</a:t>
            </a:r>
            <a:r>
              <a:rPr lang="en-US" sz="2200" dirty="0"/>
              <a:t>) </a:t>
            </a:r>
            <a:r>
              <a:rPr lang="en-US" sz="2200" i="1" dirty="0"/>
              <a:t>Procurement standards. </a:t>
            </a:r>
            <a:r>
              <a:rPr lang="en-US" sz="2200" dirty="0"/>
              <a:t>(1) Grantees and subgrantees </a:t>
            </a:r>
            <a:r>
              <a:rPr lang="en-US" sz="2200" dirty="0" smtClean="0"/>
              <a:t>(State agency (NC DPI)and School Districts)will </a:t>
            </a:r>
            <a:r>
              <a:rPr lang="en-US" sz="2200" dirty="0"/>
              <a:t>use their own procurement procedures which reflect applicable State and local laws and regulations, provided that the procurements conform to applicable Federal law and the standards identified in this section</a:t>
            </a:r>
            <a:r>
              <a:rPr lang="en-US" sz="2200" dirty="0" smtClean="0"/>
              <a:t>.</a:t>
            </a:r>
          </a:p>
          <a:p>
            <a:pPr lvl="2">
              <a:buNone/>
            </a:pPr>
            <a:endParaRPr lang="en-US"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Nutrition Program Procurement</a:t>
            </a:r>
            <a:endParaRPr lang="en-US" dirty="0"/>
          </a:p>
        </p:txBody>
      </p:sp>
      <p:sp>
        <p:nvSpPr>
          <p:cNvPr id="3" name="Content Placeholder 2"/>
          <p:cNvSpPr>
            <a:spLocks noGrp="1"/>
          </p:cNvSpPr>
          <p:nvPr>
            <p:ph idx="1"/>
          </p:nvPr>
        </p:nvSpPr>
        <p:spPr/>
        <p:txBody>
          <a:bodyPr>
            <a:normAutofit/>
          </a:bodyPr>
          <a:lstStyle/>
          <a:p>
            <a:r>
              <a:rPr lang="en-US" sz="2600" dirty="0" smtClean="0"/>
              <a:t>7 CFR part 210.21 and 7 CFR 220.16</a:t>
            </a:r>
          </a:p>
          <a:p>
            <a:pPr lvl="1">
              <a:lnSpc>
                <a:spcPct val="150000"/>
              </a:lnSpc>
            </a:pPr>
            <a:r>
              <a:rPr lang="en-US" sz="2000" dirty="0" smtClean="0"/>
              <a:t>State </a:t>
            </a:r>
            <a:r>
              <a:rPr lang="en-US" sz="2000" dirty="0"/>
              <a:t>agencies and school food authorities </a:t>
            </a:r>
            <a:r>
              <a:rPr lang="en-US" sz="2000" u="sng" dirty="0"/>
              <a:t>shall comply with the requirements of this part and 7 CFR part 3016 or 7 CFR part 3019, as applicable</a:t>
            </a:r>
            <a:r>
              <a:rPr lang="en-US" sz="2000" dirty="0"/>
              <a:t>, which implement the applicable Office of Management and Budget Circulars, concerning the procurement of all goods and services with nonprofit school food service account funds.</a:t>
            </a:r>
          </a:p>
        </p:txBody>
      </p:sp>
      <p:pic>
        <p:nvPicPr>
          <p:cNvPr id="4" name="Picture 3" descr="warehouse men.WMF"/>
          <p:cNvPicPr>
            <a:picLocks noChangeAspect="1"/>
          </p:cNvPicPr>
          <p:nvPr/>
        </p:nvPicPr>
        <p:blipFill>
          <a:blip r:embed="rId2" cstate="print"/>
          <a:stretch>
            <a:fillRect/>
          </a:stretch>
        </p:blipFill>
        <p:spPr>
          <a:xfrm>
            <a:off x="3124200" y="4480799"/>
            <a:ext cx="2286000" cy="19449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Nutrition Program Procurement</a:t>
            </a:r>
            <a:endParaRPr lang="en-US" dirty="0"/>
          </a:p>
        </p:txBody>
      </p:sp>
      <p:sp>
        <p:nvSpPr>
          <p:cNvPr id="3" name="Content Placeholder 2"/>
          <p:cNvSpPr>
            <a:spLocks noGrp="1"/>
          </p:cNvSpPr>
          <p:nvPr>
            <p:ph idx="1"/>
          </p:nvPr>
        </p:nvSpPr>
        <p:spPr/>
        <p:txBody>
          <a:bodyPr>
            <a:noAutofit/>
          </a:bodyPr>
          <a:lstStyle/>
          <a:p>
            <a:r>
              <a:rPr lang="en-US" sz="2600" dirty="0" smtClean="0"/>
              <a:t>7 CFR 210.21(c):</a:t>
            </a:r>
          </a:p>
          <a:p>
            <a:pPr lvl="1">
              <a:lnSpc>
                <a:spcPct val="170000"/>
              </a:lnSpc>
            </a:pPr>
            <a:r>
              <a:rPr lang="en-US" sz="1600" dirty="0" smtClean="0"/>
              <a:t>The </a:t>
            </a:r>
            <a:r>
              <a:rPr lang="en-US" sz="1600" dirty="0"/>
              <a:t>State agency may elect to follow either the State laws, policies and procedures </a:t>
            </a:r>
            <a:r>
              <a:rPr lang="en-US" sz="1600" dirty="0" smtClean="0"/>
              <a:t>or </a:t>
            </a:r>
            <a:r>
              <a:rPr lang="en-US" sz="1600" dirty="0"/>
              <a:t>the procurement standards for other governmental </a:t>
            </a:r>
            <a:r>
              <a:rPr lang="en-US" sz="1600" dirty="0" smtClean="0"/>
              <a:t>grantees. </a:t>
            </a:r>
          </a:p>
          <a:p>
            <a:pPr lvl="1">
              <a:lnSpc>
                <a:spcPct val="170000"/>
              </a:lnSpc>
            </a:pPr>
            <a:r>
              <a:rPr lang="en-US" sz="1600" dirty="0" smtClean="0"/>
              <a:t>A </a:t>
            </a:r>
            <a:r>
              <a:rPr lang="en-US" sz="1600" u="sng" dirty="0"/>
              <a:t>school food authority may use its own procurement procedures</a:t>
            </a:r>
            <a:r>
              <a:rPr lang="en-US" sz="1600" dirty="0"/>
              <a:t> </a:t>
            </a:r>
            <a:r>
              <a:rPr lang="en-US" sz="1600" b="1" i="1" dirty="0"/>
              <a:t>which reflect applicable State and local laws and regulations, provided that procurements made with nonprofit school food service account funds adhere to the standards set forth in this part and §§3016.36(b) through 3016.36(i), 3016.60 and 3019.40 through 3019.48 of this title, as applicable</a:t>
            </a:r>
            <a:r>
              <a:rPr lang="en-US" sz="1600" dirty="0"/>
              <a:t>, and in the applicable Office of Management and Budget Circulars. School food authority procedures must include a written code of standards of conduct meeting the minimum standards of §3016.36(b)(3) or §3019.42 of this title, as applicable.</a:t>
            </a:r>
          </a:p>
          <a:p>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Procurement Processes Must School Nutrition Programs Follow?</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a:lnSpc>
                <a:spcPct val="150000"/>
              </a:lnSpc>
            </a:pPr>
            <a:r>
              <a:rPr lang="en-US" sz="2600" dirty="0" smtClean="0"/>
              <a:t>Full and Open Competition,</a:t>
            </a:r>
          </a:p>
          <a:p>
            <a:pPr>
              <a:lnSpc>
                <a:spcPct val="150000"/>
              </a:lnSpc>
            </a:pPr>
            <a:r>
              <a:rPr lang="en-US" sz="2600" dirty="0" smtClean="0"/>
              <a:t>Use local procurement rules and use the following methods:</a:t>
            </a:r>
          </a:p>
          <a:p>
            <a:pPr lvl="1">
              <a:lnSpc>
                <a:spcPct val="150000"/>
              </a:lnSpc>
            </a:pPr>
            <a:r>
              <a:rPr lang="en-US" sz="2200" dirty="0" smtClean="0"/>
              <a:t>Methods of Procurement</a:t>
            </a:r>
          </a:p>
          <a:p>
            <a:pPr lvl="2">
              <a:lnSpc>
                <a:spcPct val="150000"/>
              </a:lnSpc>
            </a:pPr>
            <a:r>
              <a:rPr lang="en-US" sz="2000" dirty="0" smtClean="0"/>
              <a:t>Small Purchase Procedures or Simple/Informal Procurement </a:t>
            </a:r>
          </a:p>
          <a:p>
            <a:pPr lvl="2">
              <a:lnSpc>
                <a:spcPct val="150000"/>
              </a:lnSpc>
            </a:pPr>
            <a:r>
              <a:rPr lang="en-US" sz="2000" dirty="0" smtClean="0"/>
              <a:t>Sealed Bids or Formal Advertising </a:t>
            </a:r>
          </a:p>
          <a:p>
            <a:pPr lvl="2">
              <a:lnSpc>
                <a:spcPct val="150000"/>
              </a:lnSpc>
            </a:pPr>
            <a:r>
              <a:rPr lang="en-US" sz="2000" dirty="0" smtClean="0"/>
              <a:t>Competitive Proposal or Request for Proposal (RFP)</a:t>
            </a:r>
          </a:p>
          <a:p>
            <a:pPr lvl="2">
              <a:lnSpc>
                <a:spcPct val="150000"/>
              </a:lnSpc>
            </a:pPr>
            <a:r>
              <a:rPr lang="en-US" sz="2000" dirty="0" smtClean="0"/>
              <a:t>Non Competitive Negotiations</a:t>
            </a:r>
            <a:endParaRPr lang="en-US" sz="2000" dirty="0"/>
          </a:p>
        </p:txBody>
      </p:sp>
      <p:pic>
        <p:nvPicPr>
          <p:cNvPr id="4" name="Picture 3" descr="neighborhood.WMF"/>
          <p:cNvPicPr>
            <a:picLocks noChangeAspect="1"/>
          </p:cNvPicPr>
          <p:nvPr/>
        </p:nvPicPr>
        <p:blipFill>
          <a:blip r:embed="rId2" cstate="print"/>
          <a:stretch>
            <a:fillRect/>
          </a:stretch>
        </p:blipFill>
        <p:spPr>
          <a:xfrm>
            <a:off x="6172200" y="2819400"/>
            <a:ext cx="1841500" cy="11461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and Open Competition</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2600" dirty="0" smtClean="0"/>
              <a:t>3016.36(c)</a:t>
            </a:r>
          </a:p>
          <a:p>
            <a:pPr lvl="1">
              <a:lnSpc>
                <a:spcPct val="170000"/>
              </a:lnSpc>
            </a:pPr>
            <a:r>
              <a:rPr lang="en-US" sz="2000" dirty="0" smtClean="0"/>
              <a:t>All procurement transactions will be conducted in a manner providing full and open competition consistent with the standards of §3016.36. Some of the </a:t>
            </a:r>
            <a:r>
              <a:rPr lang="en-US" sz="2000" u="sng" dirty="0" smtClean="0"/>
              <a:t>situations considered to be restrictive</a:t>
            </a:r>
            <a:r>
              <a:rPr lang="en-US" sz="2000" dirty="0" smtClean="0"/>
              <a:t> of competition include but are not limited to:</a:t>
            </a:r>
          </a:p>
          <a:p>
            <a:pPr lvl="2">
              <a:lnSpc>
                <a:spcPct val="170000"/>
              </a:lnSpc>
            </a:pPr>
            <a:r>
              <a:rPr lang="en-US" sz="2000" dirty="0" smtClean="0"/>
              <a:t>(i) Placing unreasonable requirements on firms in order for them to qualify to do business,</a:t>
            </a:r>
          </a:p>
          <a:p>
            <a:pPr lvl="2">
              <a:lnSpc>
                <a:spcPct val="170000"/>
              </a:lnSpc>
            </a:pPr>
            <a:r>
              <a:rPr lang="en-US" sz="2000" dirty="0" smtClean="0"/>
              <a:t>(ii) Requiring unnecessary experience and excessive bonding,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and Open Competition</a:t>
            </a:r>
            <a:endParaRPr lang="en-US" dirty="0"/>
          </a:p>
        </p:txBody>
      </p:sp>
      <p:sp>
        <p:nvSpPr>
          <p:cNvPr id="3" name="Content Placeholder 2"/>
          <p:cNvSpPr>
            <a:spLocks noGrp="1"/>
          </p:cNvSpPr>
          <p:nvPr>
            <p:ph idx="1"/>
          </p:nvPr>
        </p:nvSpPr>
        <p:spPr/>
        <p:txBody>
          <a:bodyPr>
            <a:noAutofit/>
          </a:bodyPr>
          <a:lstStyle/>
          <a:p>
            <a:pPr lvl="2">
              <a:lnSpc>
                <a:spcPct val="170000"/>
              </a:lnSpc>
            </a:pPr>
            <a:r>
              <a:rPr lang="en-US" sz="2000" dirty="0" smtClean="0"/>
              <a:t>(iii) Noncompetitive pricing practices between firms or between affiliated companies, (collusion)</a:t>
            </a:r>
          </a:p>
          <a:p>
            <a:pPr lvl="2">
              <a:lnSpc>
                <a:spcPct val="170000"/>
              </a:lnSpc>
            </a:pPr>
            <a:r>
              <a:rPr lang="en-US" sz="2000" dirty="0" smtClean="0"/>
              <a:t>(iv) Noncompetitive awards to consultants that are on retainer contracts,</a:t>
            </a:r>
          </a:p>
          <a:p>
            <a:pPr lvl="2">
              <a:lnSpc>
                <a:spcPct val="170000"/>
              </a:lnSpc>
            </a:pPr>
            <a:r>
              <a:rPr lang="en-US" sz="2000" dirty="0" smtClean="0"/>
              <a:t>(v) Organizational conflicts of interest,</a:t>
            </a:r>
          </a:p>
          <a:p>
            <a:pPr lvl="2">
              <a:lnSpc>
                <a:spcPct val="170000"/>
              </a:lnSpc>
            </a:pPr>
            <a:r>
              <a:rPr lang="en-US" sz="2000" dirty="0" smtClean="0"/>
              <a:t>(vi) Specifying only a “brand name” product instead of allowing “an equal” product to be offered and describing the performance of other relevant requirements of the procurement, and</a:t>
            </a:r>
          </a:p>
          <a:p>
            <a:pPr lvl="2">
              <a:lnSpc>
                <a:spcPct val="170000"/>
              </a:lnSpc>
            </a:pPr>
            <a:r>
              <a:rPr lang="en-US" sz="2000" dirty="0" smtClean="0"/>
              <a:t>(vii) Any arbitrary action in the procurement process.</a:t>
            </a:r>
          </a:p>
          <a:p>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2553</Words>
  <Application>Microsoft Office PowerPoint</Application>
  <PresentationFormat>On-screen Show (4:3)</PresentationFormat>
  <Paragraphs>214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School Lunch Procurement</vt:lpstr>
      <vt:lpstr>Overview</vt:lpstr>
      <vt:lpstr>Applicable Federal Regulations</vt:lpstr>
      <vt:lpstr>Federal Regulations</vt:lpstr>
      <vt:lpstr>School Nutrition Program Procurement</vt:lpstr>
      <vt:lpstr>School Nutrition Program Procurement</vt:lpstr>
      <vt:lpstr>What Procurement Processes Must School Nutrition Programs Follow?</vt:lpstr>
      <vt:lpstr>Full and Open Competition</vt:lpstr>
      <vt:lpstr>Full and Open Competition</vt:lpstr>
      <vt:lpstr>Full and Open Competition</vt:lpstr>
      <vt:lpstr>Local rule</vt:lpstr>
      <vt:lpstr>Methods of Procurement</vt:lpstr>
      <vt:lpstr>Methods of Procurement</vt:lpstr>
      <vt:lpstr>PowerPoint Presentation</vt:lpstr>
      <vt:lpstr>Methods of Procurement</vt:lpstr>
      <vt:lpstr>Methods of Procurement</vt:lpstr>
      <vt:lpstr>Methods of Procurement</vt:lpstr>
      <vt:lpstr>Methods of Procurement</vt:lpstr>
      <vt:lpstr>PowerPoint Presentation</vt:lpstr>
      <vt:lpstr>Methods of Procurement</vt:lpstr>
      <vt:lpstr>Methods of Procurement</vt:lpstr>
      <vt:lpstr>PowerPoint Presentation</vt:lpstr>
      <vt:lpstr>Methods of Procurement</vt:lpstr>
      <vt:lpstr>Methods of Procurement</vt:lpstr>
      <vt:lpstr>Geographic Preference</vt:lpstr>
      <vt:lpstr>Geographic Preference</vt:lpstr>
      <vt:lpstr>Geographic Preference</vt:lpstr>
      <vt:lpstr>Geographic Preference</vt:lpstr>
      <vt:lpstr>Geographic Preference</vt:lpstr>
      <vt:lpstr>Geographic Preference</vt:lpstr>
      <vt:lpstr>Geographic Preference</vt:lpstr>
      <vt:lpstr>Developing Product Specifications </vt:lpstr>
      <vt:lpstr>Conducting a Self-Assessment</vt:lpstr>
      <vt:lpstr>Evaluating Current FS Needs</vt:lpstr>
      <vt:lpstr>Developing Specifications</vt:lpstr>
      <vt:lpstr>Developing Specifications</vt:lpstr>
      <vt:lpstr>Developing Specifications</vt:lpstr>
      <vt:lpstr>Developing Specifications</vt:lpstr>
      <vt:lpstr>Where do I find this guidance?</vt:lpstr>
    </vt:vector>
  </TitlesOfParts>
  <Company>USDA/FNS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Lunch Procurement</dc:title>
  <dc:creator>farquharsonk</dc:creator>
  <cp:lastModifiedBy>Harp, Kathy (AGR)</cp:lastModifiedBy>
  <cp:revision>134</cp:revision>
  <dcterms:created xsi:type="dcterms:W3CDTF">2011-06-14T13:19:52Z</dcterms:created>
  <dcterms:modified xsi:type="dcterms:W3CDTF">2012-10-04T13:15:08Z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1570322377</vt:i4>
  </property>
  <property fmtid="{D5CDD505-2E9C-101B-9397-08002B2CF9AE}" pid="3" name="_NewReviewCycle">
    <vt:lpwstr/>
  </property>
  <property fmtid="{D5CDD505-2E9C-101B-9397-08002B2CF9AE}" pid="4" name="_EmailSubject">
    <vt:lpwstr>Procurement PP</vt:lpwstr>
  </property>
  <property fmtid="{D5CDD505-2E9C-101B-9397-08002B2CF9AE}" pid="5" name="_AuthorEmail">
    <vt:lpwstr>Kirk.Farquharson@fns.usda.gov</vt:lpwstr>
  </property>
  <property fmtid="{D5CDD505-2E9C-101B-9397-08002B2CF9AE}" pid="6" name="_AuthorEmailDisplayName">
    <vt:lpwstr>Farquharson, Kirk - FNS</vt:lpwstr>
  </property>
</Properties>
</file>